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7" r:id="rId2"/>
    <p:sldId id="300" r:id="rId3"/>
    <p:sldId id="302" r:id="rId4"/>
    <p:sldId id="299" r:id="rId5"/>
    <p:sldId id="296" r:id="rId6"/>
    <p:sldId id="294" r:id="rId7"/>
    <p:sldId id="303" r:id="rId8"/>
    <p:sldId id="306" r:id="rId9"/>
    <p:sldId id="298" r:id="rId10"/>
    <p:sldId id="308" r:id="rId11"/>
    <p:sldId id="312" r:id="rId12"/>
    <p:sldId id="307" r:id="rId13"/>
    <p:sldId id="309" r:id="rId14"/>
    <p:sldId id="310" r:id="rId15"/>
    <p:sldId id="311" r:id="rId16"/>
    <p:sldId id="297" r:id="rId17"/>
    <p:sldId id="313" r:id="rId18"/>
    <p:sldId id="292"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933" autoAdjust="0"/>
  </p:normalViewPr>
  <p:slideViewPr>
    <p:cSldViewPr snapToGrid="0" showGuides="1">
      <p:cViewPr varScale="1">
        <p:scale>
          <a:sx n="151" d="100"/>
          <a:sy n="151" d="100"/>
        </p:scale>
        <p:origin x="468"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2B0192-9521-41F7-A646-7B3F9530ED02}" type="doc">
      <dgm:prSet loTypeId="urn:microsoft.com/office/officeart/2005/8/layout/pyramid1" loCatId="pyramid" qsTypeId="urn:microsoft.com/office/officeart/2005/8/quickstyle/simple1" qsCatId="simple" csTypeId="urn:microsoft.com/office/officeart/2005/8/colors/accent1_2" csCatId="accent1" phldr="1"/>
      <dgm:spPr/>
    </dgm:pt>
    <dgm:pt modelId="{D82446E8-18EB-4440-8E70-F5AE3D4B6258}">
      <dgm:prSet phldrT="[Текст]" custT="1"/>
      <dgm:spPr/>
      <dgm:t>
        <a:bodyPr/>
        <a:lstStyle/>
        <a:p>
          <a:r>
            <a:rPr lang="ru-RU" sz="3200" dirty="0"/>
            <a:t>Перечисления </a:t>
          </a:r>
        </a:p>
        <a:p>
          <a:r>
            <a:rPr lang="ru-RU" sz="3200" dirty="0"/>
            <a:t>в ЦС </a:t>
          </a:r>
        </a:p>
      </dgm:t>
    </dgm:pt>
    <dgm:pt modelId="{232D11AC-185C-42C4-8133-3872F8272FDA}" type="parTrans" cxnId="{ACB93B6A-DCE5-4BF3-AE1C-FA49BC032DC1}">
      <dgm:prSet/>
      <dgm:spPr/>
      <dgm:t>
        <a:bodyPr/>
        <a:lstStyle/>
        <a:p>
          <a:endParaRPr lang="ru-RU"/>
        </a:p>
      </dgm:t>
    </dgm:pt>
    <dgm:pt modelId="{699099EC-C7B7-446B-B1AD-EF1B5A720A9B}" type="sibTrans" cxnId="{ACB93B6A-DCE5-4BF3-AE1C-FA49BC032DC1}">
      <dgm:prSet/>
      <dgm:spPr/>
      <dgm:t>
        <a:bodyPr/>
        <a:lstStyle/>
        <a:p>
          <a:endParaRPr lang="ru-RU"/>
        </a:p>
      </dgm:t>
    </dgm:pt>
    <dgm:pt modelId="{42B52680-99E2-4672-87B4-342A72B9297C}">
      <dgm:prSet phldrT="[Текст]" custT="1"/>
      <dgm:spPr/>
      <dgm:t>
        <a:bodyPr/>
        <a:lstStyle/>
        <a:p>
          <a:r>
            <a:rPr lang="ru-RU" sz="3600" dirty="0"/>
            <a:t>Перечисления в ТО</a:t>
          </a:r>
        </a:p>
      </dgm:t>
    </dgm:pt>
    <dgm:pt modelId="{177D32BA-5855-40B9-8B45-E097EDA49E9A}" type="parTrans" cxnId="{A4DA741A-E1E2-4A53-87F7-CD24CF16AB4D}">
      <dgm:prSet/>
      <dgm:spPr/>
      <dgm:t>
        <a:bodyPr/>
        <a:lstStyle/>
        <a:p>
          <a:endParaRPr lang="ru-RU"/>
        </a:p>
      </dgm:t>
    </dgm:pt>
    <dgm:pt modelId="{5B494EA5-E591-4301-AD04-3A177103702F}" type="sibTrans" cxnId="{A4DA741A-E1E2-4A53-87F7-CD24CF16AB4D}">
      <dgm:prSet/>
      <dgm:spPr/>
      <dgm:t>
        <a:bodyPr/>
        <a:lstStyle/>
        <a:p>
          <a:endParaRPr lang="ru-RU"/>
        </a:p>
      </dgm:t>
    </dgm:pt>
    <dgm:pt modelId="{4B118BF5-AD20-41E1-9E35-8DB2615AC47E}">
      <dgm:prSet phldrT="[Текст]" custT="1"/>
      <dgm:spPr/>
      <dgm:t>
        <a:bodyPr/>
        <a:lstStyle/>
        <a:p>
          <a:r>
            <a:rPr lang="ru-RU" sz="3600" dirty="0"/>
            <a:t>Взносы членов Профсоюза (ППО)</a:t>
          </a:r>
        </a:p>
      </dgm:t>
    </dgm:pt>
    <dgm:pt modelId="{2AD66E63-8F05-4A5A-BFD1-853D0A4A0A07}" type="parTrans" cxnId="{19C32E6E-0849-4BEB-AF39-A993F255EFC6}">
      <dgm:prSet/>
      <dgm:spPr/>
      <dgm:t>
        <a:bodyPr/>
        <a:lstStyle/>
        <a:p>
          <a:endParaRPr lang="ru-RU"/>
        </a:p>
      </dgm:t>
    </dgm:pt>
    <dgm:pt modelId="{CCFB37B4-A5D3-49C8-B209-22258185EC92}" type="sibTrans" cxnId="{19C32E6E-0849-4BEB-AF39-A993F255EFC6}">
      <dgm:prSet/>
      <dgm:spPr/>
      <dgm:t>
        <a:bodyPr/>
        <a:lstStyle/>
        <a:p>
          <a:endParaRPr lang="ru-RU"/>
        </a:p>
      </dgm:t>
    </dgm:pt>
    <dgm:pt modelId="{9416EDC9-D73A-4987-B973-5FD0C590A162}" type="pres">
      <dgm:prSet presAssocID="{062B0192-9521-41F7-A646-7B3F9530ED02}" presName="Name0" presStyleCnt="0">
        <dgm:presLayoutVars>
          <dgm:dir/>
          <dgm:animLvl val="lvl"/>
          <dgm:resizeHandles val="exact"/>
        </dgm:presLayoutVars>
      </dgm:prSet>
      <dgm:spPr/>
    </dgm:pt>
    <dgm:pt modelId="{8A756BCF-0F6A-42AB-9AB0-7A8C859AEFE9}" type="pres">
      <dgm:prSet presAssocID="{D82446E8-18EB-4440-8E70-F5AE3D4B6258}" presName="Name8" presStyleCnt="0"/>
      <dgm:spPr/>
    </dgm:pt>
    <dgm:pt modelId="{C34C9425-834B-42B4-AEAE-64EAA7621B49}" type="pres">
      <dgm:prSet presAssocID="{D82446E8-18EB-4440-8E70-F5AE3D4B6258}" presName="level" presStyleLbl="node1" presStyleIdx="0" presStyleCnt="3">
        <dgm:presLayoutVars>
          <dgm:chMax val="1"/>
          <dgm:bulletEnabled val="1"/>
        </dgm:presLayoutVars>
      </dgm:prSet>
      <dgm:spPr/>
    </dgm:pt>
    <dgm:pt modelId="{A5E3A8EA-B103-424C-AA32-9DEF818D01BF}" type="pres">
      <dgm:prSet presAssocID="{D82446E8-18EB-4440-8E70-F5AE3D4B6258}" presName="levelTx" presStyleLbl="revTx" presStyleIdx="0" presStyleCnt="0">
        <dgm:presLayoutVars>
          <dgm:chMax val="1"/>
          <dgm:bulletEnabled val="1"/>
        </dgm:presLayoutVars>
      </dgm:prSet>
      <dgm:spPr/>
    </dgm:pt>
    <dgm:pt modelId="{E7372E12-F725-4022-809C-BB29C8A6B971}" type="pres">
      <dgm:prSet presAssocID="{42B52680-99E2-4672-87B4-342A72B9297C}" presName="Name8" presStyleCnt="0"/>
      <dgm:spPr/>
    </dgm:pt>
    <dgm:pt modelId="{5EB2BF14-6A5E-4973-8C1F-05C4770D550E}" type="pres">
      <dgm:prSet presAssocID="{42B52680-99E2-4672-87B4-342A72B9297C}" presName="level" presStyleLbl="node1" presStyleIdx="1" presStyleCnt="3">
        <dgm:presLayoutVars>
          <dgm:chMax val="1"/>
          <dgm:bulletEnabled val="1"/>
        </dgm:presLayoutVars>
      </dgm:prSet>
      <dgm:spPr/>
    </dgm:pt>
    <dgm:pt modelId="{2AA9ED74-2697-44B9-B82C-0E89318110A5}" type="pres">
      <dgm:prSet presAssocID="{42B52680-99E2-4672-87B4-342A72B9297C}" presName="levelTx" presStyleLbl="revTx" presStyleIdx="0" presStyleCnt="0">
        <dgm:presLayoutVars>
          <dgm:chMax val="1"/>
          <dgm:bulletEnabled val="1"/>
        </dgm:presLayoutVars>
      </dgm:prSet>
      <dgm:spPr/>
    </dgm:pt>
    <dgm:pt modelId="{9831641A-691A-464C-BE9D-C23B7DD7B9C1}" type="pres">
      <dgm:prSet presAssocID="{4B118BF5-AD20-41E1-9E35-8DB2615AC47E}" presName="Name8" presStyleCnt="0"/>
      <dgm:spPr/>
    </dgm:pt>
    <dgm:pt modelId="{DE68E05F-5CE6-4D05-B73F-B35D2177C7C5}" type="pres">
      <dgm:prSet presAssocID="{4B118BF5-AD20-41E1-9E35-8DB2615AC47E}" presName="level" presStyleLbl="node1" presStyleIdx="2" presStyleCnt="3">
        <dgm:presLayoutVars>
          <dgm:chMax val="1"/>
          <dgm:bulletEnabled val="1"/>
        </dgm:presLayoutVars>
      </dgm:prSet>
      <dgm:spPr/>
    </dgm:pt>
    <dgm:pt modelId="{A2AC6060-AA29-47BD-A6C2-A8360748CF2C}" type="pres">
      <dgm:prSet presAssocID="{4B118BF5-AD20-41E1-9E35-8DB2615AC47E}" presName="levelTx" presStyleLbl="revTx" presStyleIdx="0" presStyleCnt="0">
        <dgm:presLayoutVars>
          <dgm:chMax val="1"/>
          <dgm:bulletEnabled val="1"/>
        </dgm:presLayoutVars>
      </dgm:prSet>
      <dgm:spPr/>
    </dgm:pt>
  </dgm:ptLst>
  <dgm:cxnLst>
    <dgm:cxn modelId="{19EB110E-2B7A-4C2F-91E0-D3A927C17D63}" type="presOf" srcId="{4B118BF5-AD20-41E1-9E35-8DB2615AC47E}" destId="{A2AC6060-AA29-47BD-A6C2-A8360748CF2C}" srcOrd="1" destOrd="0" presId="urn:microsoft.com/office/officeart/2005/8/layout/pyramid1"/>
    <dgm:cxn modelId="{A4DA741A-E1E2-4A53-87F7-CD24CF16AB4D}" srcId="{062B0192-9521-41F7-A646-7B3F9530ED02}" destId="{42B52680-99E2-4672-87B4-342A72B9297C}" srcOrd="1" destOrd="0" parTransId="{177D32BA-5855-40B9-8B45-E097EDA49E9A}" sibTransId="{5B494EA5-E591-4301-AD04-3A177103702F}"/>
    <dgm:cxn modelId="{562A7632-B091-400F-873C-05979DB7EEC3}" type="presOf" srcId="{42B52680-99E2-4672-87B4-342A72B9297C}" destId="{2AA9ED74-2697-44B9-B82C-0E89318110A5}" srcOrd="1" destOrd="0" presId="urn:microsoft.com/office/officeart/2005/8/layout/pyramid1"/>
    <dgm:cxn modelId="{77FD8767-9337-4DDD-827A-4B5045925ECE}" type="presOf" srcId="{062B0192-9521-41F7-A646-7B3F9530ED02}" destId="{9416EDC9-D73A-4987-B973-5FD0C590A162}" srcOrd="0" destOrd="0" presId="urn:microsoft.com/office/officeart/2005/8/layout/pyramid1"/>
    <dgm:cxn modelId="{ACB93B6A-DCE5-4BF3-AE1C-FA49BC032DC1}" srcId="{062B0192-9521-41F7-A646-7B3F9530ED02}" destId="{D82446E8-18EB-4440-8E70-F5AE3D4B6258}" srcOrd="0" destOrd="0" parTransId="{232D11AC-185C-42C4-8133-3872F8272FDA}" sibTransId="{699099EC-C7B7-446B-B1AD-EF1B5A720A9B}"/>
    <dgm:cxn modelId="{19C32E6E-0849-4BEB-AF39-A993F255EFC6}" srcId="{062B0192-9521-41F7-A646-7B3F9530ED02}" destId="{4B118BF5-AD20-41E1-9E35-8DB2615AC47E}" srcOrd="2" destOrd="0" parTransId="{2AD66E63-8F05-4A5A-BFD1-853D0A4A0A07}" sibTransId="{CCFB37B4-A5D3-49C8-B209-22258185EC92}"/>
    <dgm:cxn modelId="{3FBA1E59-F4EB-45DB-BC21-FF0DB39AD522}" type="presOf" srcId="{D82446E8-18EB-4440-8E70-F5AE3D4B6258}" destId="{C34C9425-834B-42B4-AEAE-64EAA7621B49}" srcOrd="0" destOrd="0" presId="urn:microsoft.com/office/officeart/2005/8/layout/pyramid1"/>
    <dgm:cxn modelId="{FF574DC3-4D19-41A1-B0E2-3E86EE753826}" type="presOf" srcId="{D82446E8-18EB-4440-8E70-F5AE3D4B6258}" destId="{A5E3A8EA-B103-424C-AA32-9DEF818D01BF}" srcOrd="1" destOrd="0" presId="urn:microsoft.com/office/officeart/2005/8/layout/pyramid1"/>
    <dgm:cxn modelId="{8B3D46F9-729E-4A32-80EB-5E31B0915A3B}" type="presOf" srcId="{4B118BF5-AD20-41E1-9E35-8DB2615AC47E}" destId="{DE68E05F-5CE6-4D05-B73F-B35D2177C7C5}" srcOrd="0" destOrd="0" presId="urn:microsoft.com/office/officeart/2005/8/layout/pyramid1"/>
    <dgm:cxn modelId="{32216EFD-F7CE-4111-A0EF-8593181F0C92}" type="presOf" srcId="{42B52680-99E2-4672-87B4-342A72B9297C}" destId="{5EB2BF14-6A5E-4973-8C1F-05C4770D550E}" srcOrd="0" destOrd="0" presId="urn:microsoft.com/office/officeart/2005/8/layout/pyramid1"/>
    <dgm:cxn modelId="{92A91C77-0259-4611-AFE3-D59242D31D9A}" type="presParOf" srcId="{9416EDC9-D73A-4987-B973-5FD0C590A162}" destId="{8A756BCF-0F6A-42AB-9AB0-7A8C859AEFE9}" srcOrd="0" destOrd="0" presId="urn:microsoft.com/office/officeart/2005/8/layout/pyramid1"/>
    <dgm:cxn modelId="{329E7034-69E0-4F65-9F2B-20093DC303F9}" type="presParOf" srcId="{8A756BCF-0F6A-42AB-9AB0-7A8C859AEFE9}" destId="{C34C9425-834B-42B4-AEAE-64EAA7621B49}" srcOrd="0" destOrd="0" presId="urn:microsoft.com/office/officeart/2005/8/layout/pyramid1"/>
    <dgm:cxn modelId="{F687FCAD-3F3C-4B8D-A611-857CB11F33A7}" type="presParOf" srcId="{8A756BCF-0F6A-42AB-9AB0-7A8C859AEFE9}" destId="{A5E3A8EA-B103-424C-AA32-9DEF818D01BF}" srcOrd="1" destOrd="0" presId="urn:microsoft.com/office/officeart/2005/8/layout/pyramid1"/>
    <dgm:cxn modelId="{92412E9E-CEF8-493F-BD3C-63BCC5DA6A5E}" type="presParOf" srcId="{9416EDC9-D73A-4987-B973-5FD0C590A162}" destId="{E7372E12-F725-4022-809C-BB29C8A6B971}" srcOrd="1" destOrd="0" presId="urn:microsoft.com/office/officeart/2005/8/layout/pyramid1"/>
    <dgm:cxn modelId="{6E96694E-A1E1-4D42-9000-3909E63588F0}" type="presParOf" srcId="{E7372E12-F725-4022-809C-BB29C8A6B971}" destId="{5EB2BF14-6A5E-4973-8C1F-05C4770D550E}" srcOrd="0" destOrd="0" presId="urn:microsoft.com/office/officeart/2005/8/layout/pyramid1"/>
    <dgm:cxn modelId="{96FDF731-CC9B-4460-AB84-827F35F6E087}" type="presParOf" srcId="{E7372E12-F725-4022-809C-BB29C8A6B971}" destId="{2AA9ED74-2697-44B9-B82C-0E89318110A5}" srcOrd="1" destOrd="0" presId="urn:microsoft.com/office/officeart/2005/8/layout/pyramid1"/>
    <dgm:cxn modelId="{93DCFDFA-5BFE-4CC1-9168-8B23BC1EBA9D}" type="presParOf" srcId="{9416EDC9-D73A-4987-B973-5FD0C590A162}" destId="{9831641A-691A-464C-BE9D-C23B7DD7B9C1}" srcOrd="2" destOrd="0" presId="urn:microsoft.com/office/officeart/2005/8/layout/pyramid1"/>
    <dgm:cxn modelId="{50C7A3EA-4877-4BCB-9753-09BDC391ABF6}" type="presParOf" srcId="{9831641A-691A-464C-BE9D-C23B7DD7B9C1}" destId="{DE68E05F-5CE6-4D05-B73F-B35D2177C7C5}" srcOrd="0" destOrd="0" presId="urn:microsoft.com/office/officeart/2005/8/layout/pyramid1"/>
    <dgm:cxn modelId="{F163D43D-324B-4311-9C31-7206E464273A}" type="presParOf" srcId="{9831641A-691A-464C-BE9D-C23B7DD7B9C1}" destId="{A2AC6060-AA29-47BD-A6C2-A8360748CF2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C9425-834B-42B4-AEAE-64EAA7621B49}">
      <dsp:nvSpPr>
        <dsp:cNvPr id="0" name=""/>
        <dsp:cNvSpPr/>
      </dsp:nvSpPr>
      <dsp:spPr>
        <a:xfrm>
          <a:off x="3505200" y="0"/>
          <a:ext cx="3505200" cy="1573929"/>
        </a:xfrm>
        <a:prstGeom prst="trapezoid">
          <a:avLst>
            <a:gd name="adj" fmla="val 11135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ru-RU" sz="3200" kern="1200" dirty="0"/>
            <a:t>Перечисления </a:t>
          </a:r>
        </a:p>
        <a:p>
          <a:pPr marL="0" lvl="0" indent="0" algn="ctr" defTabSz="1422400">
            <a:lnSpc>
              <a:spcPct val="90000"/>
            </a:lnSpc>
            <a:spcBef>
              <a:spcPct val="0"/>
            </a:spcBef>
            <a:spcAft>
              <a:spcPct val="35000"/>
            </a:spcAft>
            <a:buNone/>
          </a:pPr>
          <a:r>
            <a:rPr lang="ru-RU" sz="3200" kern="1200" dirty="0"/>
            <a:t>в ЦС </a:t>
          </a:r>
        </a:p>
      </dsp:txBody>
      <dsp:txXfrm>
        <a:off x="3505200" y="0"/>
        <a:ext cx="3505200" cy="1573929"/>
      </dsp:txXfrm>
    </dsp:sp>
    <dsp:sp modelId="{5EB2BF14-6A5E-4973-8C1F-05C4770D550E}">
      <dsp:nvSpPr>
        <dsp:cNvPr id="0" name=""/>
        <dsp:cNvSpPr/>
      </dsp:nvSpPr>
      <dsp:spPr>
        <a:xfrm>
          <a:off x="1752600" y="1573929"/>
          <a:ext cx="7010400" cy="1573929"/>
        </a:xfrm>
        <a:prstGeom prst="trapezoid">
          <a:avLst>
            <a:gd name="adj" fmla="val 11135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ru-RU" sz="3600" kern="1200" dirty="0"/>
            <a:t>Перечисления в ТО</a:t>
          </a:r>
        </a:p>
      </dsp:txBody>
      <dsp:txXfrm>
        <a:off x="2979420" y="1573929"/>
        <a:ext cx="4556760" cy="1573929"/>
      </dsp:txXfrm>
    </dsp:sp>
    <dsp:sp modelId="{DE68E05F-5CE6-4D05-B73F-B35D2177C7C5}">
      <dsp:nvSpPr>
        <dsp:cNvPr id="0" name=""/>
        <dsp:cNvSpPr/>
      </dsp:nvSpPr>
      <dsp:spPr>
        <a:xfrm>
          <a:off x="0" y="3147859"/>
          <a:ext cx="10515600" cy="1573929"/>
        </a:xfrm>
        <a:prstGeom prst="trapezoid">
          <a:avLst>
            <a:gd name="adj" fmla="val 111352"/>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ru-RU" sz="3600" kern="1200" dirty="0"/>
            <a:t>Взносы членов Профсоюза (ППО)</a:t>
          </a:r>
        </a:p>
      </dsp:txBody>
      <dsp:txXfrm>
        <a:off x="1840229" y="3147859"/>
        <a:ext cx="6835140" cy="157392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C26525-F106-4B4E-AC59-A264D1B98AC9}" type="datetimeFigureOut">
              <a:rPr lang="ru-RU" smtClean="0"/>
              <a:t>06.10.2024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4E366F-2EB4-4DB1-9C6B-75158686596F}" type="slidenum">
              <a:rPr lang="ru-RU" smtClean="0"/>
              <a:t>‹#›</a:t>
            </a:fld>
            <a:endParaRPr lang="ru-RU"/>
          </a:p>
        </p:txBody>
      </p:sp>
    </p:spTree>
    <p:extLst>
      <p:ext uri="{BB962C8B-B14F-4D97-AF65-F5344CB8AC3E}">
        <p14:creationId xmlns:p14="http://schemas.microsoft.com/office/powerpoint/2010/main" val="3099069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https://dzen.ru/a/Y1BwmDlIrBZYPQGV</a:t>
            </a:r>
            <a:endParaRPr lang="ru-RU" dirty="0"/>
          </a:p>
          <a:p>
            <a:endParaRPr lang="ru-RU" dirty="0"/>
          </a:p>
        </p:txBody>
      </p:sp>
      <p:sp>
        <p:nvSpPr>
          <p:cNvPr id="4" name="Номер слайда 3"/>
          <p:cNvSpPr>
            <a:spLocks noGrp="1"/>
          </p:cNvSpPr>
          <p:nvPr>
            <p:ph type="sldNum" sz="quarter" idx="5"/>
          </p:nvPr>
        </p:nvSpPr>
        <p:spPr/>
        <p:txBody>
          <a:bodyPr/>
          <a:lstStyle/>
          <a:p>
            <a:fld id="{5E4E366F-2EB4-4DB1-9C6B-75158686596F}" type="slidenum">
              <a:rPr lang="ru-RU" smtClean="0"/>
              <a:t>6</a:t>
            </a:fld>
            <a:endParaRPr lang="ru-RU"/>
          </a:p>
        </p:txBody>
      </p:sp>
    </p:spTree>
    <p:extLst>
      <p:ext uri="{BB962C8B-B14F-4D97-AF65-F5344CB8AC3E}">
        <p14:creationId xmlns:p14="http://schemas.microsoft.com/office/powerpoint/2010/main" val="364466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58C776-66BA-A71C-8CD4-B8DA8130D1A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121DEAC-2205-C120-575C-0F817F9A5D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A93D4477-47F1-FE57-E898-2B55E843EDFB}"/>
              </a:ext>
            </a:extLst>
          </p:cNvPr>
          <p:cNvSpPr>
            <a:spLocks noGrp="1"/>
          </p:cNvSpPr>
          <p:nvPr>
            <p:ph type="dt" sz="half" idx="10"/>
          </p:nvPr>
        </p:nvSpPr>
        <p:spPr/>
        <p:txBody>
          <a:bodyPr/>
          <a:lstStyle/>
          <a:p>
            <a:fld id="{695E6335-F2D7-46B5-BFB0-0551D45924C0}" type="datetimeFigureOut">
              <a:rPr lang="ru-RU" smtClean="0"/>
              <a:t>06.10.2024</a:t>
            </a:fld>
            <a:endParaRPr lang="ru-RU"/>
          </a:p>
        </p:txBody>
      </p:sp>
      <p:sp>
        <p:nvSpPr>
          <p:cNvPr id="5" name="Нижний колонтитул 4">
            <a:extLst>
              <a:ext uri="{FF2B5EF4-FFF2-40B4-BE49-F238E27FC236}">
                <a16:creationId xmlns:a16="http://schemas.microsoft.com/office/drawing/2014/main" id="{34645E07-0519-7F1E-8040-35C76CD8453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630E21B-C5B6-2F66-4C96-2E95CF0728F3}"/>
              </a:ext>
            </a:extLst>
          </p:cNvPr>
          <p:cNvSpPr>
            <a:spLocks noGrp="1"/>
          </p:cNvSpPr>
          <p:nvPr>
            <p:ph type="sldNum" sz="quarter" idx="12"/>
          </p:nvPr>
        </p:nvSpPr>
        <p:spPr/>
        <p:txBody>
          <a:bodyPr/>
          <a:lstStyle/>
          <a:p>
            <a:fld id="{B5B0C62E-8C6D-4A19-9E4F-731989E186D3}" type="slidenum">
              <a:rPr lang="ru-RU" smtClean="0"/>
              <a:t>‹#›</a:t>
            </a:fld>
            <a:endParaRPr lang="ru-RU"/>
          </a:p>
        </p:txBody>
      </p:sp>
    </p:spTree>
    <p:extLst>
      <p:ext uri="{BB962C8B-B14F-4D97-AF65-F5344CB8AC3E}">
        <p14:creationId xmlns:p14="http://schemas.microsoft.com/office/powerpoint/2010/main" val="241935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81C3CD-EFAA-18DC-C671-448D5C848136}"/>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9ABF5B51-B771-A05E-4236-0AE8FBEF1B7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4F54B67-FA60-CB03-2293-4770C3162998}"/>
              </a:ext>
            </a:extLst>
          </p:cNvPr>
          <p:cNvSpPr>
            <a:spLocks noGrp="1"/>
          </p:cNvSpPr>
          <p:nvPr>
            <p:ph type="dt" sz="half" idx="10"/>
          </p:nvPr>
        </p:nvSpPr>
        <p:spPr/>
        <p:txBody>
          <a:bodyPr/>
          <a:lstStyle/>
          <a:p>
            <a:fld id="{695E6335-F2D7-46B5-BFB0-0551D45924C0}" type="datetimeFigureOut">
              <a:rPr lang="ru-RU" smtClean="0"/>
              <a:t>06.10.2024</a:t>
            </a:fld>
            <a:endParaRPr lang="ru-RU"/>
          </a:p>
        </p:txBody>
      </p:sp>
      <p:sp>
        <p:nvSpPr>
          <p:cNvPr id="5" name="Нижний колонтитул 4">
            <a:extLst>
              <a:ext uri="{FF2B5EF4-FFF2-40B4-BE49-F238E27FC236}">
                <a16:creationId xmlns:a16="http://schemas.microsoft.com/office/drawing/2014/main" id="{2F1136B3-4FEB-A020-AD38-B80F9637858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9283A34-63D8-1CBC-4579-595527A02F0B}"/>
              </a:ext>
            </a:extLst>
          </p:cNvPr>
          <p:cNvSpPr>
            <a:spLocks noGrp="1"/>
          </p:cNvSpPr>
          <p:nvPr>
            <p:ph type="sldNum" sz="quarter" idx="12"/>
          </p:nvPr>
        </p:nvSpPr>
        <p:spPr/>
        <p:txBody>
          <a:bodyPr/>
          <a:lstStyle/>
          <a:p>
            <a:fld id="{B5B0C62E-8C6D-4A19-9E4F-731989E186D3}" type="slidenum">
              <a:rPr lang="ru-RU" smtClean="0"/>
              <a:t>‹#›</a:t>
            </a:fld>
            <a:endParaRPr lang="ru-RU"/>
          </a:p>
        </p:txBody>
      </p:sp>
    </p:spTree>
    <p:extLst>
      <p:ext uri="{BB962C8B-B14F-4D97-AF65-F5344CB8AC3E}">
        <p14:creationId xmlns:p14="http://schemas.microsoft.com/office/powerpoint/2010/main" val="153058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8D4DFD3-B958-049A-8AA8-37D3A7067F6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D6E70B3-B265-B67A-C02E-BD4023AFDCA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7B33FC5-C30B-FC48-8D81-77AD9A07DE8D}"/>
              </a:ext>
            </a:extLst>
          </p:cNvPr>
          <p:cNvSpPr>
            <a:spLocks noGrp="1"/>
          </p:cNvSpPr>
          <p:nvPr>
            <p:ph type="dt" sz="half" idx="10"/>
          </p:nvPr>
        </p:nvSpPr>
        <p:spPr/>
        <p:txBody>
          <a:bodyPr/>
          <a:lstStyle/>
          <a:p>
            <a:fld id="{695E6335-F2D7-46B5-BFB0-0551D45924C0}" type="datetimeFigureOut">
              <a:rPr lang="ru-RU" smtClean="0"/>
              <a:t>06.10.2024</a:t>
            </a:fld>
            <a:endParaRPr lang="ru-RU"/>
          </a:p>
        </p:txBody>
      </p:sp>
      <p:sp>
        <p:nvSpPr>
          <p:cNvPr id="5" name="Нижний колонтитул 4">
            <a:extLst>
              <a:ext uri="{FF2B5EF4-FFF2-40B4-BE49-F238E27FC236}">
                <a16:creationId xmlns:a16="http://schemas.microsoft.com/office/drawing/2014/main" id="{6B2E43A5-350F-61C1-327D-07E2ACD6715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56A6DF9-8075-3C8A-2B3C-90F754C4F7C5}"/>
              </a:ext>
            </a:extLst>
          </p:cNvPr>
          <p:cNvSpPr>
            <a:spLocks noGrp="1"/>
          </p:cNvSpPr>
          <p:nvPr>
            <p:ph type="sldNum" sz="quarter" idx="12"/>
          </p:nvPr>
        </p:nvSpPr>
        <p:spPr/>
        <p:txBody>
          <a:bodyPr/>
          <a:lstStyle/>
          <a:p>
            <a:fld id="{B5B0C62E-8C6D-4A19-9E4F-731989E186D3}" type="slidenum">
              <a:rPr lang="ru-RU" smtClean="0"/>
              <a:t>‹#›</a:t>
            </a:fld>
            <a:endParaRPr lang="ru-RU"/>
          </a:p>
        </p:txBody>
      </p:sp>
    </p:spTree>
    <p:extLst>
      <p:ext uri="{BB962C8B-B14F-4D97-AF65-F5344CB8AC3E}">
        <p14:creationId xmlns:p14="http://schemas.microsoft.com/office/powerpoint/2010/main" val="151974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C5ABFD-0732-99EB-18C9-AF34792F3D1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C2B8A3C-9B30-06A3-02B8-EA3CA8FE7F6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3CA165-001D-33A0-31BC-8AAD6528EE5A}"/>
              </a:ext>
            </a:extLst>
          </p:cNvPr>
          <p:cNvSpPr>
            <a:spLocks noGrp="1"/>
          </p:cNvSpPr>
          <p:nvPr>
            <p:ph type="dt" sz="half" idx="10"/>
          </p:nvPr>
        </p:nvSpPr>
        <p:spPr/>
        <p:txBody>
          <a:bodyPr/>
          <a:lstStyle/>
          <a:p>
            <a:fld id="{695E6335-F2D7-46B5-BFB0-0551D45924C0}" type="datetimeFigureOut">
              <a:rPr lang="ru-RU" smtClean="0"/>
              <a:t>06.10.2024</a:t>
            </a:fld>
            <a:endParaRPr lang="ru-RU"/>
          </a:p>
        </p:txBody>
      </p:sp>
      <p:sp>
        <p:nvSpPr>
          <p:cNvPr id="5" name="Нижний колонтитул 4">
            <a:extLst>
              <a:ext uri="{FF2B5EF4-FFF2-40B4-BE49-F238E27FC236}">
                <a16:creationId xmlns:a16="http://schemas.microsoft.com/office/drawing/2014/main" id="{00B5E330-F4F0-3A6D-75EF-FB8DEB19C7D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00834EE-8608-B250-C56B-7C8FE6138FBA}"/>
              </a:ext>
            </a:extLst>
          </p:cNvPr>
          <p:cNvSpPr>
            <a:spLocks noGrp="1"/>
          </p:cNvSpPr>
          <p:nvPr>
            <p:ph type="sldNum" sz="quarter" idx="12"/>
          </p:nvPr>
        </p:nvSpPr>
        <p:spPr/>
        <p:txBody>
          <a:bodyPr/>
          <a:lstStyle/>
          <a:p>
            <a:fld id="{B5B0C62E-8C6D-4A19-9E4F-731989E186D3}" type="slidenum">
              <a:rPr lang="ru-RU" smtClean="0"/>
              <a:t>‹#›</a:t>
            </a:fld>
            <a:endParaRPr lang="ru-RU"/>
          </a:p>
        </p:txBody>
      </p:sp>
    </p:spTree>
    <p:extLst>
      <p:ext uri="{BB962C8B-B14F-4D97-AF65-F5344CB8AC3E}">
        <p14:creationId xmlns:p14="http://schemas.microsoft.com/office/powerpoint/2010/main" val="355884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AB32E4-2DD3-5A89-9818-05A7D8339E4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493430E9-FE63-C331-6DF7-23845BFCEF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158C3F4-A523-B9F3-F35F-0F2291B1BE1C}"/>
              </a:ext>
            </a:extLst>
          </p:cNvPr>
          <p:cNvSpPr>
            <a:spLocks noGrp="1"/>
          </p:cNvSpPr>
          <p:nvPr>
            <p:ph type="dt" sz="half" idx="10"/>
          </p:nvPr>
        </p:nvSpPr>
        <p:spPr/>
        <p:txBody>
          <a:bodyPr/>
          <a:lstStyle/>
          <a:p>
            <a:fld id="{695E6335-F2D7-46B5-BFB0-0551D45924C0}" type="datetimeFigureOut">
              <a:rPr lang="ru-RU" smtClean="0"/>
              <a:t>06.10.2024</a:t>
            </a:fld>
            <a:endParaRPr lang="ru-RU"/>
          </a:p>
        </p:txBody>
      </p:sp>
      <p:sp>
        <p:nvSpPr>
          <p:cNvPr id="5" name="Нижний колонтитул 4">
            <a:extLst>
              <a:ext uri="{FF2B5EF4-FFF2-40B4-BE49-F238E27FC236}">
                <a16:creationId xmlns:a16="http://schemas.microsoft.com/office/drawing/2014/main" id="{C4FFF3B7-9764-3EE6-645A-A90122909CB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B07C6D0-74F6-89AA-2859-C94C5A855C4D}"/>
              </a:ext>
            </a:extLst>
          </p:cNvPr>
          <p:cNvSpPr>
            <a:spLocks noGrp="1"/>
          </p:cNvSpPr>
          <p:nvPr>
            <p:ph type="sldNum" sz="quarter" idx="12"/>
          </p:nvPr>
        </p:nvSpPr>
        <p:spPr/>
        <p:txBody>
          <a:bodyPr/>
          <a:lstStyle/>
          <a:p>
            <a:fld id="{B5B0C62E-8C6D-4A19-9E4F-731989E186D3}" type="slidenum">
              <a:rPr lang="ru-RU" smtClean="0"/>
              <a:t>‹#›</a:t>
            </a:fld>
            <a:endParaRPr lang="ru-RU"/>
          </a:p>
        </p:txBody>
      </p:sp>
    </p:spTree>
    <p:extLst>
      <p:ext uri="{BB962C8B-B14F-4D97-AF65-F5344CB8AC3E}">
        <p14:creationId xmlns:p14="http://schemas.microsoft.com/office/powerpoint/2010/main" val="391710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88EC90-2BC1-16D0-F90C-4F7B978DF7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20E1884-A327-2A19-5359-3166641E6DE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AA4EAF4-C5AC-6D10-0F1B-0717900D3C7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556BFCA-4A7B-C2BD-18B6-015BD409704C}"/>
              </a:ext>
            </a:extLst>
          </p:cNvPr>
          <p:cNvSpPr>
            <a:spLocks noGrp="1"/>
          </p:cNvSpPr>
          <p:nvPr>
            <p:ph type="dt" sz="half" idx="10"/>
          </p:nvPr>
        </p:nvSpPr>
        <p:spPr/>
        <p:txBody>
          <a:bodyPr/>
          <a:lstStyle/>
          <a:p>
            <a:fld id="{695E6335-F2D7-46B5-BFB0-0551D45924C0}" type="datetimeFigureOut">
              <a:rPr lang="ru-RU" smtClean="0"/>
              <a:t>06.10.2024</a:t>
            </a:fld>
            <a:endParaRPr lang="ru-RU"/>
          </a:p>
        </p:txBody>
      </p:sp>
      <p:sp>
        <p:nvSpPr>
          <p:cNvPr id="6" name="Нижний колонтитул 5">
            <a:extLst>
              <a:ext uri="{FF2B5EF4-FFF2-40B4-BE49-F238E27FC236}">
                <a16:creationId xmlns:a16="http://schemas.microsoft.com/office/drawing/2014/main" id="{6C032F9C-5DE5-A57A-DF11-B4C11B0A31B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37D75B2-3516-15F1-3B62-92CDA3CFE346}"/>
              </a:ext>
            </a:extLst>
          </p:cNvPr>
          <p:cNvSpPr>
            <a:spLocks noGrp="1"/>
          </p:cNvSpPr>
          <p:nvPr>
            <p:ph type="sldNum" sz="quarter" idx="12"/>
          </p:nvPr>
        </p:nvSpPr>
        <p:spPr/>
        <p:txBody>
          <a:bodyPr/>
          <a:lstStyle/>
          <a:p>
            <a:fld id="{B5B0C62E-8C6D-4A19-9E4F-731989E186D3}" type="slidenum">
              <a:rPr lang="ru-RU" smtClean="0"/>
              <a:t>‹#›</a:t>
            </a:fld>
            <a:endParaRPr lang="ru-RU"/>
          </a:p>
        </p:txBody>
      </p:sp>
    </p:spTree>
    <p:extLst>
      <p:ext uri="{BB962C8B-B14F-4D97-AF65-F5344CB8AC3E}">
        <p14:creationId xmlns:p14="http://schemas.microsoft.com/office/powerpoint/2010/main" val="315884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4BBB6B-9B38-32BA-711F-CF3BFC97979B}"/>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9B96A3D-3E62-35B9-A21C-723E28A5C0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5ACC325-A53D-36EF-1B89-0D0CC073C77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2ACEE2F-598B-D317-7C0F-B739820884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807A401B-9151-391E-FCF0-E9D0B8C7DD1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29AEE020-C5E3-8A85-7937-A12133572871}"/>
              </a:ext>
            </a:extLst>
          </p:cNvPr>
          <p:cNvSpPr>
            <a:spLocks noGrp="1"/>
          </p:cNvSpPr>
          <p:nvPr>
            <p:ph type="dt" sz="half" idx="10"/>
          </p:nvPr>
        </p:nvSpPr>
        <p:spPr/>
        <p:txBody>
          <a:bodyPr/>
          <a:lstStyle/>
          <a:p>
            <a:fld id="{695E6335-F2D7-46B5-BFB0-0551D45924C0}" type="datetimeFigureOut">
              <a:rPr lang="ru-RU" smtClean="0"/>
              <a:t>06.10.2024</a:t>
            </a:fld>
            <a:endParaRPr lang="ru-RU"/>
          </a:p>
        </p:txBody>
      </p:sp>
      <p:sp>
        <p:nvSpPr>
          <p:cNvPr id="8" name="Нижний колонтитул 7">
            <a:extLst>
              <a:ext uri="{FF2B5EF4-FFF2-40B4-BE49-F238E27FC236}">
                <a16:creationId xmlns:a16="http://schemas.microsoft.com/office/drawing/2014/main" id="{9365AD70-2A10-94FE-862C-11E034DE740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A951A5A9-A669-DBD7-3A47-185255201D9E}"/>
              </a:ext>
            </a:extLst>
          </p:cNvPr>
          <p:cNvSpPr>
            <a:spLocks noGrp="1"/>
          </p:cNvSpPr>
          <p:nvPr>
            <p:ph type="sldNum" sz="quarter" idx="12"/>
          </p:nvPr>
        </p:nvSpPr>
        <p:spPr/>
        <p:txBody>
          <a:bodyPr/>
          <a:lstStyle/>
          <a:p>
            <a:fld id="{B5B0C62E-8C6D-4A19-9E4F-731989E186D3}" type="slidenum">
              <a:rPr lang="ru-RU" smtClean="0"/>
              <a:t>‹#›</a:t>
            </a:fld>
            <a:endParaRPr lang="ru-RU"/>
          </a:p>
        </p:txBody>
      </p:sp>
    </p:spTree>
    <p:extLst>
      <p:ext uri="{BB962C8B-B14F-4D97-AF65-F5344CB8AC3E}">
        <p14:creationId xmlns:p14="http://schemas.microsoft.com/office/powerpoint/2010/main" val="178987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3D1E6A-5888-926F-3816-16234E3C974C}"/>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F33A187-F2ED-9B1A-3C5F-7A88F7C8B0B4}"/>
              </a:ext>
            </a:extLst>
          </p:cNvPr>
          <p:cNvSpPr>
            <a:spLocks noGrp="1"/>
          </p:cNvSpPr>
          <p:nvPr>
            <p:ph type="dt" sz="half" idx="10"/>
          </p:nvPr>
        </p:nvSpPr>
        <p:spPr/>
        <p:txBody>
          <a:bodyPr/>
          <a:lstStyle/>
          <a:p>
            <a:fld id="{695E6335-F2D7-46B5-BFB0-0551D45924C0}" type="datetimeFigureOut">
              <a:rPr lang="ru-RU" smtClean="0"/>
              <a:t>06.10.2024</a:t>
            </a:fld>
            <a:endParaRPr lang="ru-RU"/>
          </a:p>
        </p:txBody>
      </p:sp>
      <p:sp>
        <p:nvSpPr>
          <p:cNvPr id="4" name="Нижний колонтитул 3">
            <a:extLst>
              <a:ext uri="{FF2B5EF4-FFF2-40B4-BE49-F238E27FC236}">
                <a16:creationId xmlns:a16="http://schemas.microsoft.com/office/drawing/2014/main" id="{6A886C09-0D6C-236F-A28D-A4A317FF0C2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60B655E-B036-8A3A-9737-B4AEBD2C1316}"/>
              </a:ext>
            </a:extLst>
          </p:cNvPr>
          <p:cNvSpPr>
            <a:spLocks noGrp="1"/>
          </p:cNvSpPr>
          <p:nvPr>
            <p:ph type="sldNum" sz="quarter" idx="12"/>
          </p:nvPr>
        </p:nvSpPr>
        <p:spPr/>
        <p:txBody>
          <a:bodyPr/>
          <a:lstStyle/>
          <a:p>
            <a:fld id="{B5B0C62E-8C6D-4A19-9E4F-731989E186D3}" type="slidenum">
              <a:rPr lang="ru-RU" smtClean="0"/>
              <a:t>‹#›</a:t>
            </a:fld>
            <a:endParaRPr lang="ru-RU"/>
          </a:p>
        </p:txBody>
      </p:sp>
    </p:spTree>
    <p:extLst>
      <p:ext uri="{BB962C8B-B14F-4D97-AF65-F5344CB8AC3E}">
        <p14:creationId xmlns:p14="http://schemas.microsoft.com/office/powerpoint/2010/main" val="1041296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117A9CD-3619-A4E5-DA12-C8272B42749F}"/>
              </a:ext>
            </a:extLst>
          </p:cNvPr>
          <p:cNvSpPr>
            <a:spLocks noGrp="1"/>
          </p:cNvSpPr>
          <p:nvPr>
            <p:ph type="dt" sz="half" idx="10"/>
          </p:nvPr>
        </p:nvSpPr>
        <p:spPr/>
        <p:txBody>
          <a:bodyPr/>
          <a:lstStyle/>
          <a:p>
            <a:fld id="{695E6335-F2D7-46B5-BFB0-0551D45924C0}" type="datetimeFigureOut">
              <a:rPr lang="ru-RU" smtClean="0"/>
              <a:t>06.10.2024</a:t>
            </a:fld>
            <a:endParaRPr lang="ru-RU"/>
          </a:p>
        </p:txBody>
      </p:sp>
      <p:sp>
        <p:nvSpPr>
          <p:cNvPr id="3" name="Нижний колонтитул 2">
            <a:extLst>
              <a:ext uri="{FF2B5EF4-FFF2-40B4-BE49-F238E27FC236}">
                <a16:creationId xmlns:a16="http://schemas.microsoft.com/office/drawing/2014/main" id="{1BD0D939-C263-4B04-B511-7DA89BE659C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91EDD9C-5B1B-7EFB-2E1C-2BCE7A11D4B8}"/>
              </a:ext>
            </a:extLst>
          </p:cNvPr>
          <p:cNvSpPr>
            <a:spLocks noGrp="1"/>
          </p:cNvSpPr>
          <p:nvPr>
            <p:ph type="sldNum" sz="quarter" idx="12"/>
          </p:nvPr>
        </p:nvSpPr>
        <p:spPr/>
        <p:txBody>
          <a:bodyPr/>
          <a:lstStyle/>
          <a:p>
            <a:fld id="{B5B0C62E-8C6D-4A19-9E4F-731989E186D3}" type="slidenum">
              <a:rPr lang="ru-RU" smtClean="0"/>
              <a:t>‹#›</a:t>
            </a:fld>
            <a:endParaRPr lang="ru-RU"/>
          </a:p>
        </p:txBody>
      </p:sp>
    </p:spTree>
    <p:extLst>
      <p:ext uri="{BB962C8B-B14F-4D97-AF65-F5344CB8AC3E}">
        <p14:creationId xmlns:p14="http://schemas.microsoft.com/office/powerpoint/2010/main" val="79838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DEAC9A-8DAC-482B-52BB-1E0FCB3076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11AB7F9F-51C9-E057-06C6-88881B092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49524178-AFDF-FEAD-4975-ACF2411E6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2436012-5B9D-B996-9218-F11AA6A9DA58}"/>
              </a:ext>
            </a:extLst>
          </p:cNvPr>
          <p:cNvSpPr>
            <a:spLocks noGrp="1"/>
          </p:cNvSpPr>
          <p:nvPr>
            <p:ph type="dt" sz="half" idx="10"/>
          </p:nvPr>
        </p:nvSpPr>
        <p:spPr/>
        <p:txBody>
          <a:bodyPr/>
          <a:lstStyle/>
          <a:p>
            <a:fld id="{695E6335-F2D7-46B5-BFB0-0551D45924C0}" type="datetimeFigureOut">
              <a:rPr lang="ru-RU" smtClean="0"/>
              <a:t>06.10.2024</a:t>
            </a:fld>
            <a:endParaRPr lang="ru-RU"/>
          </a:p>
        </p:txBody>
      </p:sp>
      <p:sp>
        <p:nvSpPr>
          <p:cNvPr id="6" name="Нижний колонтитул 5">
            <a:extLst>
              <a:ext uri="{FF2B5EF4-FFF2-40B4-BE49-F238E27FC236}">
                <a16:creationId xmlns:a16="http://schemas.microsoft.com/office/drawing/2014/main" id="{40E61F52-5413-0F4C-3524-23A7E6411DE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03C40E3-CAF3-598E-474D-A1F832DABBAA}"/>
              </a:ext>
            </a:extLst>
          </p:cNvPr>
          <p:cNvSpPr>
            <a:spLocks noGrp="1"/>
          </p:cNvSpPr>
          <p:nvPr>
            <p:ph type="sldNum" sz="quarter" idx="12"/>
          </p:nvPr>
        </p:nvSpPr>
        <p:spPr/>
        <p:txBody>
          <a:bodyPr/>
          <a:lstStyle/>
          <a:p>
            <a:fld id="{B5B0C62E-8C6D-4A19-9E4F-731989E186D3}" type="slidenum">
              <a:rPr lang="ru-RU" smtClean="0"/>
              <a:t>‹#›</a:t>
            </a:fld>
            <a:endParaRPr lang="ru-RU"/>
          </a:p>
        </p:txBody>
      </p:sp>
    </p:spTree>
    <p:extLst>
      <p:ext uri="{BB962C8B-B14F-4D97-AF65-F5344CB8AC3E}">
        <p14:creationId xmlns:p14="http://schemas.microsoft.com/office/powerpoint/2010/main" val="753539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115631-B42A-C939-94C0-608FF00401D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240D7EF3-9D0C-A750-2EBA-6FF5583A7E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DD79BAD-C871-CF8C-2C1A-28971FFA44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94FED13-7553-7AC3-2D61-97883E9D163C}"/>
              </a:ext>
            </a:extLst>
          </p:cNvPr>
          <p:cNvSpPr>
            <a:spLocks noGrp="1"/>
          </p:cNvSpPr>
          <p:nvPr>
            <p:ph type="dt" sz="half" idx="10"/>
          </p:nvPr>
        </p:nvSpPr>
        <p:spPr/>
        <p:txBody>
          <a:bodyPr/>
          <a:lstStyle/>
          <a:p>
            <a:fld id="{695E6335-F2D7-46B5-BFB0-0551D45924C0}" type="datetimeFigureOut">
              <a:rPr lang="ru-RU" smtClean="0"/>
              <a:t>06.10.2024</a:t>
            </a:fld>
            <a:endParaRPr lang="ru-RU"/>
          </a:p>
        </p:txBody>
      </p:sp>
      <p:sp>
        <p:nvSpPr>
          <p:cNvPr id="6" name="Нижний колонтитул 5">
            <a:extLst>
              <a:ext uri="{FF2B5EF4-FFF2-40B4-BE49-F238E27FC236}">
                <a16:creationId xmlns:a16="http://schemas.microsoft.com/office/drawing/2014/main" id="{35CE61B8-52EC-6063-6977-D5A4311F135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326947E-1751-EEB5-96C8-7EF0D4CC7B48}"/>
              </a:ext>
            </a:extLst>
          </p:cNvPr>
          <p:cNvSpPr>
            <a:spLocks noGrp="1"/>
          </p:cNvSpPr>
          <p:nvPr>
            <p:ph type="sldNum" sz="quarter" idx="12"/>
          </p:nvPr>
        </p:nvSpPr>
        <p:spPr/>
        <p:txBody>
          <a:bodyPr/>
          <a:lstStyle/>
          <a:p>
            <a:fld id="{B5B0C62E-8C6D-4A19-9E4F-731989E186D3}" type="slidenum">
              <a:rPr lang="ru-RU" smtClean="0"/>
              <a:t>‹#›</a:t>
            </a:fld>
            <a:endParaRPr lang="ru-RU"/>
          </a:p>
        </p:txBody>
      </p:sp>
    </p:spTree>
    <p:extLst>
      <p:ext uri="{BB962C8B-B14F-4D97-AF65-F5344CB8AC3E}">
        <p14:creationId xmlns:p14="http://schemas.microsoft.com/office/powerpoint/2010/main" val="7577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9B1750-392E-8137-E0CE-41971DF205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FCBD6063-6A9A-6A89-D3BE-44F5A148A5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BFD10FD-FB01-8E99-7DE6-78714F6A86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E6335-F2D7-46B5-BFB0-0551D45924C0}" type="datetimeFigureOut">
              <a:rPr lang="ru-RU" smtClean="0"/>
              <a:t>06.10.2024</a:t>
            </a:fld>
            <a:endParaRPr lang="ru-RU"/>
          </a:p>
        </p:txBody>
      </p:sp>
      <p:sp>
        <p:nvSpPr>
          <p:cNvPr id="5" name="Нижний колонтитул 4">
            <a:extLst>
              <a:ext uri="{FF2B5EF4-FFF2-40B4-BE49-F238E27FC236}">
                <a16:creationId xmlns:a16="http://schemas.microsoft.com/office/drawing/2014/main" id="{F4A0DFCF-F756-743B-E69C-BD5A232576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E464A7C-0658-07E2-79A3-EAF70C8F52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B0C62E-8C6D-4A19-9E4F-731989E186D3}" type="slidenum">
              <a:rPr lang="ru-RU" smtClean="0"/>
              <a:t>‹#›</a:t>
            </a:fld>
            <a:endParaRPr lang="ru-RU"/>
          </a:p>
        </p:txBody>
      </p:sp>
    </p:spTree>
    <p:extLst>
      <p:ext uri="{BB962C8B-B14F-4D97-AF65-F5344CB8AC3E}">
        <p14:creationId xmlns:p14="http://schemas.microsoft.com/office/powerpoint/2010/main" val="4238419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F307EB-FFD3-FA46-D2C2-4155EEB369FF}"/>
              </a:ext>
            </a:extLst>
          </p:cNvPr>
          <p:cNvSpPr>
            <a:spLocks noGrp="1"/>
          </p:cNvSpPr>
          <p:nvPr>
            <p:ph type="ctrTitle"/>
          </p:nvPr>
        </p:nvSpPr>
        <p:spPr>
          <a:xfrm>
            <a:off x="1874982" y="1015722"/>
            <a:ext cx="8793017" cy="2090426"/>
          </a:xfrm>
        </p:spPr>
        <p:txBody>
          <a:bodyPr>
            <a:normAutofit fontScale="90000"/>
          </a:bodyPr>
          <a:lstStyle/>
          <a:p>
            <a:pPr lvl="0" eaLnBrk="0" fontAlgn="base" hangingPunct="0">
              <a:lnSpc>
                <a:spcPct val="100000"/>
              </a:lnSpc>
              <a:spcAft>
                <a:spcPct val="0"/>
              </a:spcAft>
            </a:pPr>
            <a:r>
              <a:rPr lang="ru-RU" altLang="ru-RU" b="1" dirty="0">
                <a:solidFill>
                  <a:srgbClr val="3B6FDC"/>
                </a:solidFill>
                <a:latin typeface="pt_sansregular"/>
              </a:rPr>
              <a:t> </a:t>
            </a:r>
            <a:r>
              <a:rPr lang="ru-RU" altLang="ru-RU" sz="3100" b="1" dirty="0">
                <a:solidFill>
                  <a:srgbClr val="3B6FDC"/>
                </a:solidFill>
                <a:latin typeface="pt_sansregular"/>
              </a:rPr>
              <a:t>XXIX Всероссийская (Поволжская) Ассамблея</a:t>
            </a:r>
            <a:br>
              <a:rPr lang="ru-RU" altLang="ru-RU" sz="3100" b="1" dirty="0">
                <a:solidFill>
                  <a:srgbClr val="3B6FDC"/>
                </a:solidFill>
                <a:latin typeface="pt_sansregular"/>
              </a:rPr>
            </a:br>
            <a:r>
              <a:rPr lang="ru-RU" altLang="ru-RU" sz="3100" b="1" dirty="0">
                <a:solidFill>
                  <a:srgbClr val="3B6FDC"/>
                </a:solidFill>
                <a:latin typeface="pt_sansregular"/>
              </a:rPr>
              <a:t>Профсоюза работников РАН </a:t>
            </a:r>
            <a:br>
              <a:rPr lang="ru-RU" altLang="ru-RU" sz="3100" b="1" dirty="0">
                <a:solidFill>
                  <a:srgbClr val="3B6FDC"/>
                </a:solidFill>
                <a:latin typeface="pt_sansregular"/>
              </a:rPr>
            </a:br>
            <a:br>
              <a:rPr lang="ru-RU" altLang="ru-RU" sz="3100" dirty="0">
                <a:solidFill>
                  <a:srgbClr val="3B6FDC"/>
                </a:solidFill>
                <a:latin typeface="pt_sansregular"/>
              </a:rPr>
            </a:br>
            <a:endParaRPr lang="ru-RU" sz="3100" dirty="0"/>
          </a:p>
        </p:txBody>
      </p:sp>
      <p:sp>
        <p:nvSpPr>
          <p:cNvPr id="3" name="Подзаголовок 2">
            <a:extLst>
              <a:ext uri="{FF2B5EF4-FFF2-40B4-BE49-F238E27FC236}">
                <a16:creationId xmlns:a16="http://schemas.microsoft.com/office/drawing/2014/main" id="{1F5F0CAC-0F2C-B479-ABFE-3C3ED7FD0E15}"/>
              </a:ext>
            </a:extLst>
          </p:cNvPr>
          <p:cNvSpPr>
            <a:spLocks noGrp="1"/>
          </p:cNvSpPr>
          <p:nvPr>
            <p:ph type="subTitle" idx="1"/>
          </p:nvPr>
        </p:nvSpPr>
        <p:spPr>
          <a:xfrm>
            <a:off x="1524000" y="2248629"/>
            <a:ext cx="9144000" cy="930964"/>
          </a:xfrm>
        </p:spPr>
        <p:txBody>
          <a:bodyPr>
            <a:noAutofit/>
          </a:bodyPr>
          <a:lstStyle/>
          <a:p>
            <a:endParaRPr lang="ru-RU" sz="3200" b="1" dirty="0">
              <a:solidFill>
                <a:schemeClr val="accent1">
                  <a:lumMod val="75000"/>
                </a:schemeClr>
              </a:solidFill>
            </a:endParaRPr>
          </a:p>
          <a:p>
            <a:r>
              <a:rPr lang="ru-RU" sz="4000" b="1" dirty="0">
                <a:solidFill>
                  <a:srgbClr val="FF0000"/>
                </a:solidFill>
              </a:rPr>
              <a:t>Организационное единство профсоюза:  лозунг или императив?</a:t>
            </a:r>
          </a:p>
        </p:txBody>
      </p:sp>
      <p:sp>
        <p:nvSpPr>
          <p:cNvPr id="4" name="Rectangle 1">
            <a:extLst>
              <a:ext uri="{FF2B5EF4-FFF2-40B4-BE49-F238E27FC236}">
                <a16:creationId xmlns:a16="http://schemas.microsoft.com/office/drawing/2014/main" id="{BCC832AA-C9F8-32DB-8D0A-E62F29C41C64}"/>
              </a:ext>
            </a:extLst>
          </p:cNvPr>
          <p:cNvSpPr>
            <a:spLocks noChangeArrowheads="1"/>
          </p:cNvSpPr>
          <p:nvPr/>
        </p:nvSpPr>
        <p:spPr bwMode="auto">
          <a:xfrm>
            <a:off x="1759226" y="3974612"/>
            <a:ext cx="8908773" cy="290073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6348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a:ln>
                  <a:noFill/>
                </a:ln>
                <a:solidFill>
                  <a:srgbClr val="3B6FDC"/>
                </a:solidFill>
                <a:effectLst/>
                <a:latin typeface="pt_sansregular"/>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a:ln>
                  <a:noFill/>
                </a:ln>
                <a:solidFill>
                  <a:srgbClr val="3B6FDC"/>
                </a:solidFill>
                <a:effectLst/>
                <a:latin typeface="pt_sansregular"/>
              </a:rPr>
              <a:t>Владимир Нефёдкин, председатель Профсоюза СО РАН</a:t>
            </a: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2400" b="1" dirty="0">
              <a:solidFill>
                <a:srgbClr val="3B6FDC"/>
              </a:solidFill>
              <a:latin typeface="pt_sansregular"/>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a:ln>
                  <a:noFill/>
                </a:ln>
                <a:solidFill>
                  <a:srgbClr val="3B6FDC"/>
                </a:solidFill>
                <a:effectLst/>
                <a:latin typeface="pt_sansregular"/>
              </a:rPr>
              <a:t>25-26.09.2024</a:t>
            </a: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2400" b="1" dirty="0">
              <a:solidFill>
                <a:srgbClr val="3B6FDC"/>
              </a:solidFill>
              <a:latin typeface="pt_sansregular"/>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a:ln>
                  <a:noFill/>
                </a:ln>
                <a:solidFill>
                  <a:srgbClr val="3B6FDC"/>
                </a:solidFill>
                <a:effectLst/>
                <a:latin typeface="pt_sansregular"/>
              </a:rPr>
              <a:t>Владикавказ</a:t>
            </a: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2000" dirty="0">
              <a:solidFill>
                <a:srgbClr val="3B6FDC"/>
              </a:solidFill>
              <a:latin typeface="pt_sansregular"/>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pic>
        <p:nvPicPr>
          <p:cNvPr id="1026" name="Picture 2" descr="ИЭОПП СО РАН">
            <a:extLst>
              <a:ext uri="{FF2B5EF4-FFF2-40B4-BE49-F238E27FC236}">
                <a16:creationId xmlns:a16="http://schemas.microsoft.com/office/drawing/2014/main" id="{BEF5C2EE-0BCD-A10E-9AAF-13B26E2BC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341" y="325148"/>
            <a:ext cx="1028700" cy="112395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a:extLst>
              <a:ext uri="{FF2B5EF4-FFF2-40B4-BE49-F238E27FC236}">
                <a16:creationId xmlns:a16="http://schemas.microsoft.com/office/drawing/2014/main" id="{0A35B003-812E-7962-79F3-58C9B2D720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7962" y="325148"/>
            <a:ext cx="981697" cy="981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038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341CCD-9428-F044-E41D-E4FE95D7C939}"/>
              </a:ext>
            </a:extLst>
          </p:cNvPr>
          <p:cNvSpPr>
            <a:spLocks noGrp="1"/>
          </p:cNvSpPr>
          <p:nvPr>
            <p:ph type="title"/>
          </p:nvPr>
        </p:nvSpPr>
        <p:spPr>
          <a:xfrm>
            <a:off x="838200" y="365125"/>
            <a:ext cx="10515600" cy="775417"/>
          </a:xfrm>
        </p:spPr>
        <p:txBody>
          <a:bodyPr/>
          <a:lstStyle/>
          <a:p>
            <a:pPr algn="ctr"/>
            <a:r>
              <a:rPr lang="ru-RU" sz="2800" b="1" dirty="0">
                <a:solidFill>
                  <a:schemeClr val="accent1">
                    <a:lumMod val="75000"/>
                  </a:schemeClr>
                </a:solidFill>
                <a:latin typeface="Georgia" panose="02040502050405020303" pitchFamily="18" charset="0"/>
                <a:ea typeface="+mn-ea"/>
                <a:cs typeface="+mn-cs"/>
              </a:rPr>
              <a:t>Хорошо забытое старое…</a:t>
            </a:r>
          </a:p>
        </p:txBody>
      </p:sp>
      <p:sp>
        <p:nvSpPr>
          <p:cNvPr id="3" name="Объект 2">
            <a:extLst>
              <a:ext uri="{FF2B5EF4-FFF2-40B4-BE49-F238E27FC236}">
                <a16:creationId xmlns:a16="http://schemas.microsoft.com/office/drawing/2014/main" id="{EA405379-8410-8C93-7CE9-32693C9B2DCD}"/>
              </a:ext>
            </a:extLst>
          </p:cNvPr>
          <p:cNvSpPr>
            <a:spLocks noGrp="1"/>
          </p:cNvSpPr>
          <p:nvPr>
            <p:ph idx="1"/>
          </p:nvPr>
        </p:nvSpPr>
        <p:spPr/>
        <p:txBody>
          <a:bodyPr>
            <a:normAutofit/>
          </a:bodyPr>
          <a:lstStyle/>
          <a:p>
            <a:pPr marL="0" indent="0">
              <a:buNone/>
            </a:pPr>
            <a:r>
              <a:rPr lang="ru-RU" dirty="0"/>
              <a:t>3. ПОРЯДОК СОЗДАНИЯ ТО</a:t>
            </a:r>
          </a:p>
          <a:p>
            <a:pPr marL="0" indent="0" algn="just">
              <a:buNone/>
            </a:pPr>
            <a:r>
              <a:rPr lang="ru-RU" dirty="0"/>
              <a:t>3.1. Территориальная организация Профсоюза создается по решению учредительной профсоюзной конференции полномочных представителей первичных профсоюзных организаций. В региональных ТО могут иметься местные ТО, в этом случае для местной ТО вышестоящим органом является Совет территориальной региональной организации. Для территориальных организаций, имеющих статус региональных, межрегиональных, а также в  случае отсутствия региональной ТО, для местных ТО вышестоящим органом является ЦС профсоюза.</a:t>
            </a:r>
          </a:p>
        </p:txBody>
      </p:sp>
    </p:spTree>
    <p:extLst>
      <p:ext uri="{BB962C8B-B14F-4D97-AF65-F5344CB8AC3E}">
        <p14:creationId xmlns:p14="http://schemas.microsoft.com/office/powerpoint/2010/main" val="52554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0A7E44-6A8A-CE25-9B31-4973AEB6F43C}"/>
              </a:ext>
            </a:extLst>
          </p:cNvPr>
          <p:cNvSpPr>
            <a:spLocks noGrp="1"/>
          </p:cNvSpPr>
          <p:nvPr>
            <p:ph type="title"/>
          </p:nvPr>
        </p:nvSpPr>
        <p:spPr>
          <a:xfrm>
            <a:off x="838200" y="365126"/>
            <a:ext cx="10515600" cy="936550"/>
          </a:xfrm>
        </p:spPr>
        <p:txBody>
          <a:bodyPr>
            <a:normAutofit/>
          </a:bodyPr>
          <a:lstStyle/>
          <a:p>
            <a:pPr algn="ctr"/>
            <a:r>
              <a:rPr lang="ru-RU" sz="3200" b="1" dirty="0">
                <a:solidFill>
                  <a:schemeClr val="accent1">
                    <a:lumMod val="75000"/>
                  </a:schemeClr>
                </a:solidFill>
                <a:latin typeface="Georgia" panose="02040502050405020303" pitchFamily="18" charset="0"/>
                <a:ea typeface="+mn-ea"/>
                <a:cs typeface="+mn-cs"/>
              </a:rPr>
              <a:t>Финансовая иерархия</a:t>
            </a:r>
          </a:p>
        </p:txBody>
      </p:sp>
      <p:graphicFrame>
        <p:nvGraphicFramePr>
          <p:cNvPr id="4" name="Объект 3">
            <a:extLst>
              <a:ext uri="{FF2B5EF4-FFF2-40B4-BE49-F238E27FC236}">
                <a16:creationId xmlns:a16="http://schemas.microsoft.com/office/drawing/2014/main" id="{0A208FC6-236F-9025-3E3B-39613874F843}"/>
              </a:ext>
            </a:extLst>
          </p:cNvPr>
          <p:cNvGraphicFramePr>
            <a:graphicFrameLocks noGrp="1"/>
          </p:cNvGraphicFramePr>
          <p:nvPr>
            <p:ph idx="1"/>
            <p:extLst>
              <p:ext uri="{D42A27DB-BD31-4B8C-83A1-F6EECF244321}">
                <p14:modId xmlns:p14="http://schemas.microsoft.com/office/powerpoint/2010/main" val="369357440"/>
              </p:ext>
            </p:extLst>
          </p:nvPr>
        </p:nvGraphicFramePr>
        <p:xfrm>
          <a:off x="838200" y="1455174"/>
          <a:ext cx="10515600" cy="47217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Стрелка: изогнутая вниз 5">
            <a:extLst>
              <a:ext uri="{FF2B5EF4-FFF2-40B4-BE49-F238E27FC236}">
                <a16:creationId xmlns:a16="http://schemas.microsoft.com/office/drawing/2014/main" id="{502D3C95-DECA-815B-3ADF-2B4D125B60ED}"/>
              </a:ext>
            </a:extLst>
          </p:cNvPr>
          <p:cNvSpPr/>
          <p:nvPr/>
        </p:nvSpPr>
        <p:spPr>
          <a:xfrm rot="19047281">
            <a:off x="862561" y="2166845"/>
            <a:ext cx="4136385" cy="1685378"/>
          </a:xfrm>
          <a:prstGeom prst="curved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95299015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Объект 7">
            <a:extLst>
              <a:ext uri="{FF2B5EF4-FFF2-40B4-BE49-F238E27FC236}">
                <a16:creationId xmlns:a16="http://schemas.microsoft.com/office/drawing/2014/main" id="{C8B1EAAA-6956-5343-DF0A-44E64BC5FBC5}"/>
              </a:ext>
            </a:extLst>
          </p:cNvPr>
          <p:cNvGraphicFramePr>
            <a:graphicFrameLocks noChangeAspect="1"/>
          </p:cNvGraphicFramePr>
          <p:nvPr>
            <p:extLst>
              <p:ext uri="{D42A27DB-BD31-4B8C-83A1-F6EECF244321}">
                <p14:modId xmlns:p14="http://schemas.microsoft.com/office/powerpoint/2010/main" val="2975851780"/>
              </p:ext>
            </p:extLst>
          </p:nvPr>
        </p:nvGraphicFramePr>
        <p:xfrm>
          <a:off x="987528" y="798863"/>
          <a:ext cx="9950244" cy="5732624"/>
        </p:xfrm>
        <a:graphic>
          <a:graphicData uri="http://schemas.openxmlformats.org/presentationml/2006/ole">
            <mc:AlternateContent xmlns:mc="http://schemas.openxmlformats.org/markup-compatibility/2006">
              <mc:Choice xmlns:v="urn:schemas-microsoft-com:vml" Requires="v">
                <p:oleObj name="Worksheet" r:id="rId3" imgW="5852160" imgH="4808133" progId="Excel.Sheet.12">
                  <p:embed/>
                </p:oleObj>
              </mc:Choice>
              <mc:Fallback>
                <p:oleObj name="Worksheet" r:id="rId3" imgW="5852160" imgH="4808133" progId="Excel.Sheet.12">
                  <p:embed/>
                  <p:pic>
                    <p:nvPicPr>
                      <p:cNvPr id="0" name=""/>
                      <p:cNvPicPr/>
                      <p:nvPr/>
                    </p:nvPicPr>
                    <p:blipFill>
                      <a:blip r:embed="rId4"/>
                      <a:stretch>
                        <a:fillRect/>
                      </a:stretch>
                    </p:blipFill>
                    <p:spPr>
                      <a:xfrm>
                        <a:off x="987528" y="798863"/>
                        <a:ext cx="9950244" cy="5732624"/>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5F467D6A-B5ED-3A3E-580D-D751480D932C}"/>
              </a:ext>
            </a:extLst>
          </p:cNvPr>
          <p:cNvSpPr txBox="1"/>
          <p:nvPr/>
        </p:nvSpPr>
        <p:spPr>
          <a:xfrm>
            <a:off x="1907459" y="236901"/>
            <a:ext cx="7521677" cy="480131"/>
          </a:xfrm>
          <a:prstGeom prst="rect">
            <a:avLst/>
          </a:prstGeom>
          <a:noFill/>
        </p:spPr>
        <p:txBody>
          <a:bodyPr wrap="square" rtlCol="0">
            <a:spAutoFit/>
          </a:bodyPr>
          <a:lstStyle/>
          <a:p>
            <a:pPr algn="ctr">
              <a:lnSpc>
                <a:spcPct val="90000"/>
              </a:lnSpc>
              <a:spcBef>
                <a:spcPct val="0"/>
              </a:spcBef>
            </a:pPr>
            <a:r>
              <a:rPr lang="ru-RU" sz="2800" b="1" dirty="0">
                <a:solidFill>
                  <a:schemeClr val="accent1">
                    <a:lumMod val="75000"/>
                  </a:schemeClr>
                </a:solidFill>
                <a:latin typeface="Georgia" panose="02040502050405020303" pitchFamily="18" charset="0"/>
              </a:rPr>
              <a:t>К вопросу о финансовой дисциплине</a:t>
            </a:r>
          </a:p>
        </p:txBody>
      </p:sp>
      <p:sp>
        <p:nvSpPr>
          <p:cNvPr id="2" name="TextBox 1">
            <a:extLst>
              <a:ext uri="{FF2B5EF4-FFF2-40B4-BE49-F238E27FC236}">
                <a16:creationId xmlns:a16="http://schemas.microsoft.com/office/drawing/2014/main" id="{1063E13C-F8C4-93B6-8B87-57B953826A39}"/>
              </a:ext>
            </a:extLst>
          </p:cNvPr>
          <p:cNvSpPr txBox="1"/>
          <p:nvPr/>
        </p:nvSpPr>
        <p:spPr>
          <a:xfrm>
            <a:off x="11013973" y="5931199"/>
            <a:ext cx="1254228" cy="646331"/>
          </a:xfrm>
          <a:prstGeom prst="rect">
            <a:avLst/>
          </a:prstGeom>
          <a:noFill/>
        </p:spPr>
        <p:txBody>
          <a:bodyPr wrap="square" rtlCol="0">
            <a:spAutoFit/>
          </a:bodyPr>
          <a:lstStyle/>
          <a:p>
            <a:r>
              <a:rPr lang="ru-RU" dirty="0">
                <a:solidFill>
                  <a:srgbClr val="FF0000"/>
                </a:solidFill>
              </a:rPr>
              <a:t>25% в 2023 г.</a:t>
            </a:r>
          </a:p>
        </p:txBody>
      </p:sp>
    </p:spTree>
    <p:extLst>
      <p:ext uri="{BB962C8B-B14F-4D97-AF65-F5344CB8AC3E}">
        <p14:creationId xmlns:p14="http://schemas.microsoft.com/office/powerpoint/2010/main" val="233555354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765702-F0C3-28A0-8849-5F7C4464E1C7}"/>
              </a:ext>
            </a:extLst>
          </p:cNvPr>
          <p:cNvSpPr>
            <a:spLocks noGrp="1"/>
          </p:cNvSpPr>
          <p:nvPr>
            <p:ph type="title"/>
          </p:nvPr>
        </p:nvSpPr>
        <p:spPr/>
        <p:txBody>
          <a:bodyPr/>
          <a:lstStyle/>
          <a:p>
            <a:pPr algn="ctr"/>
            <a:r>
              <a:rPr lang="ru-RU" sz="2800" b="1" dirty="0">
                <a:solidFill>
                  <a:schemeClr val="accent1">
                    <a:lumMod val="75000"/>
                  </a:schemeClr>
                </a:solidFill>
                <a:latin typeface="Georgia" panose="02040502050405020303" pitchFamily="18" charset="0"/>
                <a:ea typeface="+mn-ea"/>
                <a:cs typeface="+mn-cs"/>
              </a:rPr>
              <a:t>Прозрачность</a:t>
            </a:r>
          </a:p>
        </p:txBody>
      </p:sp>
      <p:sp>
        <p:nvSpPr>
          <p:cNvPr id="3" name="Объект 2">
            <a:extLst>
              <a:ext uri="{FF2B5EF4-FFF2-40B4-BE49-F238E27FC236}">
                <a16:creationId xmlns:a16="http://schemas.microsoft.com/office/drawing/2014/main" id="{BC3A71FD-AB85-141A-BD1D-17D3B92E89BD}"/>
              </a:ext>
            </a:extLst>
          </p:cNvPr>
          <p:cNvSpPr>
            <a:spLocks noGrp="1"/>
          </p:cNvSpPr>
          <p:nvPr>
            <p:ph idx="1"/>
          </p:nvPr>
        </p:nvSpPr>
        <p:spPr>
          <a:xfrm>
            <a:off x="838200" y="1506071"/>
            <a:ext cx="10515600" cy="4670892"/>
          </a:xfrm>
        </p:spPr>
        <p:txBody>
          <a:bodyPr/>
          <a:lstStyle/>
          <a:p>
            <a:pPr marL="0" indent="0" algn="ctr">
              <a:buNone/>
            </a:pPr>
            <a:endParaRPr lang="ru-RU" b="1" dirty="0"/>
          </a:p>
          <a:p>
            <a:pPr marL="0" indent="0" algn="ctr">
              <a:buNone/>
            </a:pPr>
            <a:endParaRPr lang="ru-RU" b="1" dirty="0"/>
          </a:p>
          <a:p>
            <a:pPr marL="0" indent="0" algn="ctr">
              <a:buNone/>
            </a:pPr>
            <a:r>
              <a:rPr lang="ru-RU" sz="3600" b="1" dirty="0"/>
              <a:t>Публичная отчетность – главный инструмент!</a:t>
            </a:r>
          </a:p>
          <a:p>
            <a:pPr marL="0" indent="0" algn="ctr">
              <a:buNone/>
            </a:pPr>
            <a:endParaRPr lang="ru-RU" b="1" dirty="0"/>
          </a:p>
          <a:p>
            <a:pPr marL="514350" indent="-514350">
              <a:buAutoNum type="arabicPeriod"/>
            </a:pPr>
            <a:r>
              <a:rPr lang="ru-RU" b="1" dirty="0"/>
              <a:t>Бухгалтерский баланс</a:t>
            </a:r>
          </a:p>
          <a:p>
            <a:pPr marL="514350" indent="-514350">
              <a:buAutoNum type="arabicPeriod"/>
            </a:pPr>
            <a:r>
              <a:rPr lang="ru-RU" b="1" dirty="0"/>
              <a:t>Финансовые результаты</a:t>
            </a:r>
          </a:p>
          <a:p>
            <a:pPr marL="514350" indent="-514350">
              <a:buAutoNum type="arabicPeriod"/>
            </a:pPr>
            <a:r>
              <a:rPr lang="ru-RU" b="1" dirty="0"/>
              <a:t>Целевое использование средств</a:t>
            </a:r>
          </a:p>
          <a:p>
            <a:endParaRPr lang="ru-RU" dirty="0"/>
          </a:p>
        </p:txBody>
      </p:sp>
    </p:spTree>
    <p:extLst>
      <p:ext uri="{BB962C8B-B14F-4D97-AF65-F5344CB8AC3E}">
        <p14:creationId xmlns:p14="http://schemas.microsoft.com/office/powerpoint/2010/main" val="65748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101FA4-3B2C-82E5-21D0-814E21100E15}"/>
              </a:ext>
            </a:extLst>
          </p:cNvPr>
          <p:cNvSpPr>
            <a:spLocks noGrp="1"/>
          </p:cNvSpPr>
          <p:nvPr>
            <p:ph type="title"/>
          </p:nvPr>
        </p:nvSpPr>
        <p:spPr>
          <a:xfrm>
            <a:off x="471948" y="365125"/>
            <a:ext cx="10881852" cy="618101"/>
          </a:xfrm>
        </p:spPr>
        <p:txBody>
          <a:bodyPr>
            <a:normAutofit fontScale="90000"/>
          </a:bodyPr>
          <a:lstStyle/>
          <a:p>
            <a:pPr algn="ctr"/>
            <a:r>
              <a:rPr lang="ru-RU" sz="2800" b="1" dirty="0">
                <a:solidFill>
                  <a:schemeClr val="accent1">
                    <a:lumMod val="75000"/>
                  </a:schemeClr>
                </a:solidFill>
                <a:latin typeface="Georgia" panose="02040502050405020303" pitchFamily="18" charset="0"/>
                <a:ea typeface="+mn-ea"/>
                <a:cs typeface="+mn-cs"/>
              </a:rPr>
              <a:t>Форма 3 Целевое использование средств </a:t>
            </a:r>
            <a:br>
              <a:rPr lang="ru-RU" sz="2800" b="1" dirty="0">
                <a:solidFill>
                  <a:schemeClr val="accent1">
                    <a:lumMod val="75000"/>
                  </a:schemeClr>
                </a:solidFill>
                <a:latin typeface="Georgia" panose="02040502050405020303" pitchFamily="18" charset="0"/>
                <a:ea typeface="+mn-ea"/>
                <a:cs typeface="+mn-cs"/>
              </a:rPr>
            </a:br>
            <a:r>
              <a:rPr lang="ru-RU" sz="2800" b="1" dirty="0">
                <a:solidFill>
                  <a:schemeClr val="accent1">
                    <a:lumMod val="75000"/>
                  </a:schemeClr>
                </a:solidFill>
                <a:latin typeface="Georgia" panose="02040502050405020303" pitchFamily="18" charset="0"/>
                <a:ea typeface="+mn-ea"/>
                <a:cs typeface="+mn-cs"/>
              </a:rPr>
              <a:t>(МРОПР РАН)</a:t>
            </a:r>
          </a:p>
        </p:txBody>
      </p:sp>
      <p:pic>
        <p:nvPicPr>
          <p:cNvPr id="5" name="Рисунок 4">
            <a:extLst>
              <a:ext uri="{FF2B5EF4-FFF2-40B4-BE49-F238E27FC236}">
                <a16:creationId xmlns:a16="http://schemas.microsoft.com/office/drawing/2014/main" id="{ED36C8FB-7461-B4D7-F0A5-4D7FAC39A2E4}"/>
              </a:ext>
            </a:extLst>
          </p:cNvPr>
          <p:cNvPicPr>
            <a:picLocks noChangeAspect="1"/>
          </p:cNvPicPr>
          <p:nvPr/>
        </p:nvPicPr>
        <p:blipFill>
          <a:blip r:embed="rId2"/>
          <a:stretch>
            <a:fillRect/>
          </a:stretch>
        </p:blipFill>
        <p:spPr>
          <a:xfrm>
            <a:off x="1413510" y="1356852"/>
            <a:ext cx="9364980" cy="4463895"/>
          </a:xfrm>
          <a:prstGeom prst="rect">
            <a:avLst/>
          </a:prstGeom>
        </p:spPr>
      </p:pic>
    </p:spTree>
    <p:extLst>
      <p:ext uri="{BB962C8B-B14F-4D97-AF65-F5344CB8AC3E}">
        <p14:creationId xmlns:p14="http://schemas.microsoft.com/office/powerpoint/2010/main" val="2558380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1BAAEE-B456-E9CC-0A9A-FFDF53A4E086}"/>
              </a:ext>
            </a:extLst>
          </p:cNvPr>
          <p:cNvSpPr>
            <a:spLocks noGrp="1"/>
          </p:cNvSpPr>
          <p:nvPr>
            <p:ph type="title"/>
          </p:nvPr>
        </p:nvSpPr>
        <p:spPr>
          <a:xfrm>
            <a:off x="953729" y="0"/>
            <a:ext cx="10515600" cy="953729"/>
          </a:xfrm>
        </p:spPr>
        <p:txBody>
          <a:bodyPr>
            <a:normAutofit fontScale="90000"/>
          </a:bodyPr>
          <a:lstStyle/>
          <a:p>
            <a:pPr algn="ctr"/>
            <a:br>
              <a:rPr kumimoji="0" lang="ru-RU" sz="2500" b="1" i="0" u="none" strike="noStrike" kern="1200" cap="none" spc="0" normalizeH="0" baseline="0" noProof="0" dirty="0">
                <a:ln>
                  <a:noFill/>
                </a:ln>
                <a:solidFill>
                  <a:srgbClr val="4472C4">
                    <a:lumMod val="75000"/>
                  </a:srgbClr>
                </a:solidFill>
                <a:effectLst/>
                <a:uLnTx/>
                <a:uFillTx/>
                <a:latin typeface="Georgia" panose="02040502050405020303" pitchFamily="18" charset="0"/>
                <a:ea typeface="+mj-ea"/>
                <a:cs typeface="+mj-cs"/>
              </a:rPr>
            </a:br>
            <a:r>
              <a:rPr kumimoji="0" lang="ru-RU" sz="2500" b="1" i="0" u="none" strike="noStrike" kern="1200" cap="none" spc="0" normalizeH="0" baseline="0" noProof="0" dirty="0">
                <a:ln>
                  <a:noFill/>
                </a:ln>
                <a:solidFill>
                  <a:srgbClr val="4472C4">
                    <a:lumMod val="75000"/>
                  </a:srgbClr>
                </a:solidFill>
                <a:effectLst/>
                <a:uLnTx/>
                <a:uFillTx/>
                <a:latin typeface="Georgia" panose="02040502050405020303" pitchFamily="18" charset="0"/>
                <a:ea typeface="+mj-ea"/>
                <a:cs typeface="+mj-cs"/>
              </a:rPr>
              <a:t>Форма 3 Целевое использование средств </a:t>
            </a:r>
            <a:br>
              <a:rPr kumimoji="0" lang="ru-RU" sz="2500" b="1" i="0" u="none" strike="noStrike" kern="1200" cap="none" spc="0" normalizeH="0" baseline="0" noProof="0" dirty="0">
                <a:ln>
                  <a:noFill/>
                </a:ln>
                <a:solidFill>
                  <a:srgbClr val="4472C4">
                    <a:lumMod val="75000"/>
                  </a:srgbClr>
                </a:solidFill>
                <a:effectLst/>
                <a:uLnTx/>
                <a:uFillTx/>
                <a:latin typeface="Georgia" panose="02040502050405020303" pitchFamily="18" charset="0"/>
                <a:ea typeface="+mj-ea"/>
                <a:cs typeface="+mj-cs"/>
              </a:rPr>
            </a:br>
            <a:r>
              <a:rPr kumimoji="0" lang="ru-RU" sz="2500" b="1" i="0" u="none" strike="noStrike" kern="1200" cap="none" spc="0" normalizeH="0" baseline="0" noProof="0" dirty="0">
                <a:ln>
                  <a:noFill/>
                </a:ln>
                <a:solidFill>
                  <a:srgbClr val="4472C4">
                    <a:lumMod val="75000"/>
                  </a:srgbClr>
                </a:solidFill>
                <a:effectLst/>
                <a:uLnTx/>
                <a:uFillTx/>
                <a:latin typeface="Georgia" panose="02040502050405020303" pitchFamily="18" charset="0"/>
                <a:ea typeface="+mj-ea"/>
                <a:cs typeface="+mj-cs"/>
              </a:rPr>
              <a:t>(СПБРО)</a:t>
            </a:r>
            <a:endParaRPr lang="ru-RU" dirty="0"/>
          </a:p>
        </p:txBody>
      </p:sp>
      <p:pic>
        <p:nvPicPr>
          <p:cNvPr id="8" name="Рисунок 7">
            <a:extLst>
              <a:ext uri="{FF2B5EF4-FFF2-40B4-BE49-F238E27FC236}">
                <a16:creationId xmlns:a16="http://schemas.microsoft.com/office/drawing/2014/main" id="{C2DA050D-C451-CAAA-1B88-0F8407E0B2C6}"/>
              </a:ext>
            </a:extLst>
          </p:cNvPr>
          <p:cNvPicPr>
            <a:picLocks noChangeAspect="1"/>
          </p:cNvPicPr>
          <p:nvPr/>
        </p:nvPicPr>
        <p:blipFill>
          <a:blip r:embed="rId2"/>
          <a:stretch>
            <a:fillRect/>
          </a:stretch>
        </p:blipFill>
        <p:spPr>
          <a:xfrm>
            <a:off x="678426" y="953729"/>
            <a:ext cx="10048567" cy="5692877"/>
          </a:xfrm>
          <a:prstGeom prst="rect">
            <a:avLst/>
          </a:prstGeom>
        </p:spPr>
      </p:pic>
    </p:spTree>
    <p:extLst>
      <p:ext uri="{BB962C8B-B14F-4D97-AF65-F5344CB8AC3E}">
        <p14:creationId xmlns:p14="http://schemas.microsoft.com/office/powerpoint/2010/main" val="2755864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9A4E35-A8F4-B6A7-6FDB-35F4BCC4D66D}"/>
              </a:ext>
            </a:extLst>
          </p:cNvPr>
          <p:cNvSpPr>
            <a:spLocks noGrp="1"/>
          </p:cNvSpPr>
          <p:nvPr>
            <p:ph type="title"/>
          </p:nvPr>
        </p:nvSpPr>
        <p:spPr/>
        <p:txBody>
          <a:bodyPr>
            <a:normAutofit/>
          </a:bodyPr>
          <a:lstStyle/>
          <a:p>
            <a:pPr algn="ctr"/>
            <a:r>
              <a:rPr lang="ru-RU" sz="3600" b="1" dirty="0">
                <a:solidFill>
                  <a:srgbClr val="4472C4">
                    <a:lumMod val="75000"/>
                  </a:srgbClr>
                </a:solidFill>
                <a:latin typeface="Georgia" panose="02040502050405020303" pitchFamily="18" charset="0"/>
              </a:rPr>
              <a:t>Как  обеспечить единство?</a:t>
            </a:r>
          </a:p>
        </p:txBody>
      </p:sp>
      <p:sp>
        <p:nvSpPr>
          <p:cNvPr id="3" name="Объект 2">
            <a:extLst>
              <a:ext uri="{FF2B5EF4-FFF2-40B4-BE49-F238E27FC236}">
                <a16:creationId xmlns:a16="http://schemas.microsoft.com/office/drawing/2014/main" id="{573F3DE6-FB4E-D9F3-BEE5-70BAFE1DB3AE}"/>
              </a:ext>
            </a:extLst>
          </p:cNvPr>
          <p:cNvSpPr>
            <a:spLocks noGrp="1"/>
          </p:cNvSpPr>
          <p:nvPr>
            <p:ph idx="1"/>
          </p:nvPr>
        </p:nvSpPr>
        <p:spPr/>
        <p:txBody>
          <a:bodyPr/>
          <a:lstStyle/>
          <a:p>
            <a:r>
              <a:rPr lang="ru-RU" dirty="0"/>
              <a:t>Первые шаги:</a:t>
            </a:r>
          </a:p>
          <a:p>
            <a:pPr marL="0" indent="0">
              <a:buNone/>
            </a:pPr>
            <a:r>
              <a:rPr lang="ru-RU" dirty="0"/>
              <a:t> Принять Положение о структуре Профсоюза, предусмотренное его Уставом</a:t>
            </a:r>
          </a:p>
          <a:p>
            <a:r>
              <a:rPr lang="ru-RU" dirty="0"/>
              <a:t>На следующем съезде внести соответствующие нормы в Устав Профсоюза.</a:t>
            </a:r>
          </a:p>
        </p:txBody>
      </p:sp>
    </p:spTree>
    <p:extLst>
      <p:ext uri="{BB962C8B-B14F-4D97-AF65-F5344CB8AC3E}">
        <p14:creationId xmlns:p14="http://schemas.microsoft.com/office/powerpoint/2010/main" val="2743384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494C2A-E230-7E20-B75C-A8ACF4001E07}"/>
              </a:ext>
            </a:extLst>
          </p:cNvPr>
          <p:cNvSpPr>
            <a:spLocks noGrp="1"/>
          </p:cNvSpPr>
          <p:nvPr>
            <p:ph type="title"/>
          </p:nvPr>
        </p:nvSpPr>
        <p:spPr/>
        <p:txBody>
          <a:bodyPr/>
          <a:lstStyle/>
          <a:p>
            <a:pPr algn="ctr"/>
            <a:r>
              <a:rPr lang="ru-RU" sz="3600" b="1" dirty="0">
                <a:solidFill>
                  <a:srgbClr val="4472C4">
                    <a:lumMod val="75000"/>
                  </a:srgbClr>
                </a:solidFill>
                <a:latin typeface="Georgia" panose="02040502050405020303" pitchFamily="18" charset="0"/>
              </a:rPr>
              <a:t>Предложение в резолюцию Ассамблеи</a:t>
            </a:r>
          </a:p>
        </p:txBody>
      </p:sp>
      <p:sp>
        <p:nvSpPr>
          <p:cNvPr id="3" name="Объект 2">
            <a:extLst>
              <a:ext uri="{FF2B5EF4-FFF2-40B4-BE49-F238E27FC236}">
                <a16:creationId xmlns:a16="http://schemas.microsoft.com/office/drawing/2014/main" id="{46C6B4F3-11F0-0DBD-D58A-02E634C4F02C}"/>
              </a:ext>
            </a:extLst>
          </p:cNvPr>
          <p:cNvSpPr>
            <a:spLocks noGrp="1"/>
          </p:cNvSpPr>
          <p:nvPr>
            <p:ph idx="1"/>
          </p:nvPr>
        </p:nvSpPr>
        <p:spPr>
          <a:xfrm>
            <a:off x="838200" y="1573160"/>
            <a:ext cx="10515600" cy="4748981"/>
          </a:xfrm>
        </p:spPr>
        <p:txBody>
          <a:bodyPr/>
          <a:lstStyle/>
          <a:p>
            <a:r>
              <a:rPr lang="ru-RU" dirty="0"/>
              <a:t>Обратить внимание на негативные тенденции внутри Профсоюза работников РАН, связанные со взаимоотношениями и  конфликтами между  профсоюзными организациями разного уровня, не способствующие эффективной работе.  </a:t>
            </a:r>
          </a:p>
          <a:p>
            <a:r>
              <a:rPr lang="ru-RU" dirty="0"/>
              <a:t>Констатирует  необходимость укрепления организационного единства Профсоюза работников РАН.   </a:t>
            </a:r>
          </a:p>
          <a:p>
            <a:r>
              <a:rPr lang="ru-RU" dirty="0"/>
              <a:t>Рекомендовать ЦС принять Положение о структуре Профсоюза, подготовленное уставной комиссией Профсоюза работников РАН.</a:t>
            </a:r>
          </a:p>
        </p:txBody>
      </p:sp>
    </p:spTree>
    <p:extLst>
      <p:ext uri="{BB962C8B-B14F-4D97-AF65-F5344CB8AC3E}">
        <p14:creationId xmlns:p14="http://schemas.microsoft.com/office/powerpoint/2010/main" val="1828978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58062B-7882-7CD6-3F43-44410F3C0CC0}"/>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E210D054-AA8F-B27A-6C03-611D5EDC8681}"/>
              </a:ext>
            </a:extLst>
          </p:cNvPr>
          <p:cNvSpPr>
            <a:spLocks noGrp="1"/>
          </p:cNvSpPr>
          <p:nvPr>
            <p:ph idx="1"/>
          </p:nvPr>
        </p:nvSpPr>
        <p:spPr/>
        <p:txBody>
          <a:bodyPr>
            <a:normAutofit/>
          </a:bodyPr>
          <a:lstStyle/>
          <a:p>
            <a:pPr marL="0" indent="0" algn="ctr">
              <a:buNone/>
            </a:pPr>
            <a:r>
              <a:rPr lang="ru-RU" sz="4800" dirty="0">
                <a:solidFill>
                  <a:schemeClr val="accent1">
                    <a:lumMod val="75000"/>
                  </a:schemeClr>
                </a:solidFill>
              </a:rPr>
              <a:t>Спасибо </a:t>
            </a:r>
            <a:r>
              <a:rPr lang="ru-RU" sz="4800">
                <a:solidFill>
                  <a:schemeClr val="accent1">
                    <a:lumMod val="75000"/>
                  </a:schemeClr>
                </a:solidFill>
              </a:rPr>
              <a:t>за терпение</a:t>
            </a:r>
            <a:r>
              <a:rPr lang="ru-RU" sz="4800" dirty="0">
                <a:solidFill>
                  <a:schemeClr val="accent1">
                    <a:lumMod val="75000"/>
                  </a:schemeClr>
                </a:solidFill>
              </a:rPr>
              <a:t>!!!</a:t>
            </a:r>
          </a:p>
        </p:txBody>
      </p:sp>
    </p:spTree>
    <p:extLst>
      <p:ext uri="{BB962C8B-B14F-4D97-AF65-F5344CB8AC3E}">
        <p14:creationId xmlns:p14="http://schemas.microsoft.com/office/powerpoint/2010/main" val="147883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D20AB6-9727-FCE5-873B-9427B700C7C0}"/>
              </a:ext>
            </a:extLst>
          </p:cNvPr>
          <p:cNvSpPr>
            <a:spLocks noGrp="1"/>
          </p:cNvSpPr>
          <p:nvPr>
            <p:ph type="title"/>
          </p:nvPr>
        </p:nvSpPr>
        <p:spPr/>
        <p:txBody>
          <a:bodyPr/>
          <a:lstStyle/>
          <a:p>
            <a:pPr algn="ctr"/>
            <a:r>
              <a:rPr lang="ru-RU" sz="3200" b="1" dirty="0">
                <a:solidFill>
                  <a:schemeClr val="accent1">
                    <a:lumMod val="75000"/>
                  </a:schemeClr>
                </a:solidFill>
                <a:latin typeface="Georgia" panose="02040502050405020303" pitchFamily="18" charset="0"/>
                <a:ea typeface="+mn-ea"/>
                <a:cs typeface="+mn-cs"/>
              </a:rPr>
              <a:t>К вопросу о лозунгах и мантрах</a:t>
            </a:r>
          </a:p>
        </p:txBody>
      </p:sp>
      <p:sp>
        <p:nvSpPr>
          <p:cNvPr id="3" name="Объект 2">
            <a:extLst>
              <a:ext uri="{FF2B5EF4-FFF2-40B4-BE49-F238E27FC236}">
                <a16:creationId xmlns:a16="http://schemas.microsoft.com/office/drawing/2014/main" id="{D2A68B2C-D5C1-7A38-BCD2-FB8A273F1392}"/>
              </a:ext>
            </a:extLst>
          </p:cNvPr>
          <p:cNvSpPr>
            <a:spLocks noGrp="1"/>
          </p:cNvSpPr>
          <p:nvPr>
            <p:ph idx="1"/>
          </p:nvPr>
        </p:nvSpPr>
        <p:spPr/>
        <p:txBody>
          <a:bodyPr>
            <a:noAutofit/>
          </a:bodyPr>
          <a:lstStyle/>
          <a:p>
            <a:r>
              <a:rPr lang="ru-RU" sz="3200" dirty="0"/>
              <a:t>Пока мы едины, мы непобедимы!</a:t>
            </a:r>
          </a:p>
          <a:p>
            <a:r>
              <a:rPr lang="ru-RU" sz="3200" dirty="0"/>
              <a:t>В единстве – наша сила!</a:t>
            </a:r>
          </a:p>
          <a:p>
            <a:pPr marL="0" indent="0">
              <a:buNone/>
            </a:pPr>
            <a:endParaRPr lang="ru-RU" sz="3200" dirty="0"/>
          </a:p>
          <a:p>
            <a:pPr marL="0" indent="0">
              <a:buNone/>
            </a:pPr>
            <a:r>
              <a:rPr lang="ru-RU" sz="3200" dirty="0"/>
              <a:t>Что на самом деле означает «единство» любой организации?</a:t>
            </a:r>
          </a:p>
          <a:p>
            <a:pPr marL="0" indent="0">
              <a:buNone/>
            </a:pPr>
            <a:endParaRPr lang="ru-RU" sz="3200" dirty="0"/>
          </a:p>
          <a:p>
            <a:pPr marL="0" indent="0">
              <a:buNone/>
            </a:pPr>
            <a:r>
              <a:rPr lang="ru-RU" sz="3200" dirty="0"/>
              <a:t>В определенных обстоятельствах все элементы организации действуют как единое целое. </a:t>
            </a:r>
          </a:p>
        </p:txBody>
      </p:sp>
      <p:sp>
        <p:nvSpPr>
          <p:cNvPr id="4" name="Стрелка: вниз 3">
            <a:extLst>
              <a:ext uri="{FF2B5EF4-FFF2-40B4-BE49-F238E27FC236}">
                <a16:creationId xmlns:a16="http://schemas.microsoft.com/office/drawing/2014/main" id="{39217CBB-B2E3-CACE-322F-93E53A388B17}"/>
              </a:ext>
            </a:extLst>
          </p:cNvPr>
          <p:cNvSpPr/>
          <p:nvPr/>
        </p:nvSpPr>
        <p:spPr>
          <a:xfrm>
            <a:off x="4827121" y="4409333"/>
            <a:ext cx="698091" cy="63909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03789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C3AB41-BBCC-6A32-4054-4B769A7206B0}"/>
              </a:ext>
            </a:extLst>
          </p:cNvPr>
          <p:cNvSpPr>
            <a:spLocks noGrp="1"/>
          </p:cNvSpPr>
          <p:nvPr>
            <p:ph type="title"/>
          </p:nvPr>
        </p:nvSpPr>
        <p:spPr>
          <a:xfrm>
            <a:off x="838200" y="70158"/>
            <a:ext cx="10515600" cy="950328"/>
          </a:xfrm>
        </p:spPr>
        <p:txBody>
          <a:bodyPr/>
          <a:lstStyle/>
          <a:p>
            <a:pPr algn="ctr"/>
            <a:r>
              <a:rPr lang="ru-RU" sz="3200" b="1" dirty="0">
                <a:solidFill>
                  <a:schemeClr val="accent1">
                    <a:lumMod val="75000"/>
                  </a:schemeClr>
                </a:solidFill>
                <a:latin typeface="Georgia" panose="02040502050405020303" pitchFamily="18" charset="0"/>
                <a:ea typeface="+mn-ea"/>
                <a:cs typeface="+mn-cs"/>
              </a:rPr>
              <a:t>Единство –не самоцель, а средство</a:t>
            </a:r>
          </a:p>
        </p:txBody>
      </p:sp>
      <p:sp>
        <p:nvSpPr>
          <p:cNvPr id="3" name="Объект 2">
            <a:extLst>
              <a:ext uri="{FF2B5EF4-FFF2-40B4-BE49-F238E27FC236}">
                <a16:creationId xmlns:a16="http://schemas.microsoft.com/office/drawing/2014/main" id="{7AD9AB48-1887-B430-12D5-8299BF08380A}"/>
              </a:ext>
            </a:extLst>
          </p:cNvPr>
          <p:cNvSpPr>
            <a:spLocks noGrp="1"/>
          </p:cNvSpPr>
          <p:nvPr>
            <p:ph idx="1"/>
          </p:nvPr>
        </p:nvSpPr>
        <p:spPr>
          <a:xfrm>
            <a:off x="838200" y="1107870"/>
            <a:ext cx="10515600" cy="5509240"/>
          </a:xfrm>
        </p:spPr>
        <p:txBody>
          <a:bodyPr>
            <a:normAutofit lnSpcReduction="10000"/>
          </a:bodyPr>
          <a:lstStyle/>
          <a:p>
            <a:pPr algn="just"/>
            <a:r>
              <a:rPr lang="ru-RU" dirty="0"/>
              <a:t>Единство для Профсоюза – не лозунг, а категорический императив (по Канту) –безусловное и необсуждаемое требование, не зависящее от внешних обстоятельств.</a:t>
            </a:r>
          </a:p>
          <a:p>
            <a:pPr algn="just"/>
            <a:r>
              <a:rPr lang="ru-RU" dirty="0"/>
              <a:t>Защита трудовых прав в отношениях с работодателем:</a:t>
            </a:r>
          </a:p>
          <a:p>
            <a:pPr marL="0" indent="0" algn="just">
              <a:buNone/>
            </a:pPr>
            <a:r>
              <a:rPr lang="ru-RU" i="1" dirty="0"/>
              <a:t>Отдельному работнику сложно противостоять администрации, ППО– это делать легче, а вышестоящей ПО– тем более, так как она не связана трудовыми отношениями с работодателем. </a:t>
            </a:r>
          </a:p>
          <a:p>
            <a:pPr algn="just"/>
            <a:r>
              <a:rPr lang="ru-RU" dirty="0"/>
              <a:t>Альтернатива организационному единству – «плоские» структуры (ассоциации) со свободным входом и выходом, членство в которых малополезно, но не слишком обременительно.</a:t>
            </a:r>
          </a:p>
          <a:p>
            <a:pPr algn="just"/>
            <a:r>
              <a:rPr lang="ru-RU" dirty="0"/>
              <a:t>Отсутствие организационного единства – не обязательно развал, но как минимум  потеря управляемости</a:t>
            </a:r>
          </a:p>
          <a:p>
            <a:endParaRPr lang="ru-RU" dirty="0"/>
          </a:p>
        </p:txBody>
      </p:sp>
    </p:spTree>
    <p:extLst>
      <p:ext uri="{BB962C8B-B14F-4D97-AF65-F5344CB8AC3E}">
        <p14:creationId xmlns:p14="http://schemas.microsoft.com/office/powerpoint/2010/main" val="3172698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A1302C-B5F7-0DF3-C5A4-291C8D93EB0E}"/>
              </a:ext>
            </a:extLst>
          </p:cNvPr>
          <p:cNvSpPr>
            <a:spLocks noGrp="1"/>
          </p:cNvSpPr>
          <p:nvPr>
            <p:ph type="title"/>
          </p:nvPr>
        </p:nvSpPr>
        <p:spPr/>
        <p:txBody>
          <a:bodyPr>
            <a:normAutofit/>
          </a:bodyPr>
          <a:lstStyle/>
          <a:p>
            <a:pPr algn="ctr"/>
            <a:r>
              <a:rPr lang="ru-RU" sz="3200" b="1" dirty="0">
                <a:solidFill>
                  <a:schemeClr val="accent1">
                    <a:lumMod val="75000"/>
                  </a:schemeClr>
                </a:solidFill>
                <a:latin typeface="Georgia" panose="02040502050405020303" pitchFamily="18" charset="0"/>
                <a:ea typeface="+mn-ea"/>
                <a:cs typeface="+mn-cs"/>
              </a:rPr>
              <a:t>Три кита, на которых стоит организационное единство Профсоюза </a:t>
            </a:r>
          </a:p>
        </p:txBody>
      </p:sp>
      <p:sp>
        <p:nvSpPr>
          <p:cNvPr id="3" name="Объект 2">
            <a:extLst>
              <a:ext uri="{FF2B5EF4-FFF2-40B4-BE49-F238E27FC236}">
                <a16:creationId xmlns:a16="http://schemas.microsoft.com/office/drawing/2014/main" id="{E3D53800-6626-C32F-D86E-6D9F25D8F051}"/>
              </a:ext>
            </a:extLst>
          </p:cNvPr>
          <p:cNvSpPr>
            <a:spLocks noGrp="1"/>
          </p:cNvSpPr>
          <p:nvPr>
            <p:ph idx="1"/>
          </p:nvPr>
        </p:nvSpPr>
        <p:spPr/>
        <p:txBody>
          <a:bodyPr>
            <a:normAutofit/>
          </a:bodyPr>
          <a:lstStyle/>
          <a:p>
            <a:r>
              <a:rPr lang="ru-RU" dirty="0"/>
              <a:t>Правовая дисциплина: следование уставным нормам и внутренним нормативным документам</a:t>
            </a:r>
          </a:p>
          <a:p>
            <a:pPr marL="0" indent="0">
              <a:buNone/>
            </a:pPr>
            <a:r>
              <a:rPr lang="ru-RU" dirty="0"/>
              <a:t>(Майский ЦС – примерно 5 раз проголосовал за нарушение устава и решений съезда)</a:t>
            </a:r>
          </a:p>
          <a:p>
            <a:r>
              <a:rPr lang="ru-RU" dirty="0"/>
              <a:t>Структурная (иерархическая) дисциплина: субординация, нижестоящие выполняют решения вышестоящих. </a:t>
            </a:r>
          </a:p>
          <a:p>
            <a:r>
              <a:rPr lang="ru-RU" dirty="0"/>
              <a:t>Финансовая дисциплина:  выполнение финансовых обязательств в полном объеме и прозрачность. </a:t>
            </a:r>
          </a:p>
          <a:p>
            <a:endParaRPr lang="ru-RU" dirty="0"/>
          </a:p>
        </p:txBody>
      </p:sp>
    </p:spTree>
    <p:extLst>
      <p:ext uri="{BB962C8B-B14F-4D97-AF65-F5344CB8AC3E}">
        <p14:creationId xmlns:p14="http://schemas.microsoft.com/office/powerpoint/2010/main" val="2881878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15BCCC-EBEE-57DC-05AB-B2480D7E0F4E}"/>
              </a:ext>
            </a:extLst>
          </p:cNvPr>
          <p:cNvSpPr>
            <a:spLocks noGrp="1"/>
          </p:cNvSpPr>
          <p:nvPr>
            <p:ph type="title"/>
          </p:nvPr>
        </p:nvSpPr>
        <p:spPr/>
        <p:txBody>
          <a:bodyPr/>
          <a:lstStyle/>
          <a:p>
            <a:pPr algn="ctr"/>
            <a:r>
              <a:rPr lang="ru-RU" sz="3200" b="1" dirty="0">
                <a:solidFill>
                  <a:schemeClr val="accent1">
                    <a:lumMod val="75000"/>
                  </a:schemeClr>
                </a:solidFill>
                <a:latin typeface="Georgia" panose="02040502050405020303" pitchFamily="18" charset="0"/>
                <a:ea typeface="+mn-ea"/>
                <a:cs typeface="+mn-cs"/>
              </a:rPr>
              <a:t>Правовые неопределенности: «смешались в кучу кони, люди…»</a:t>
            </a:r>
          </a:p>
        </p:txBody>
      </p:sp>
      <p:sp>
        <p:nvSpPr>
          <p:cNvPr id="3" name="Объект 2">
            <a:extLst>
              <a:ext uri="{FF2B5EF4-FFF2-40B4-BE49-F238E27FC236}">
                <a16:creationId xmlns:a16="http://schemas.microsoft.com/office/drawing/2014/main" id="{497C48ED-5228-963E-796B-1135C85BE81A}"/>
              </a:ext>
            </a:extLst>
          </p:cNvPr>
          <p:cNvSpPr>
            <a:spLocks noGrp="1"/>
          </p:cNvSpPr>
          <p:nvPr>
            <p:ph idx="1"/>
          </p:nvPr>
        </p:nvSpPr>
        <p:spPr>
          <a:xfrm>
            <a:off x="838200" y="1427746"/>
            <a:ext cx="10515600" cy="5430253"/>
          </a:xfrm>
        </p:spPr>
        <p:txBody>
          <a:bodyPr>
            <a:normAutofit fontScale="62500" lnSpcReduction="20000"/>
          </a:bodyPr>
          <a:lstStyle/>
          <a:p>
            <a:pPr marL="0" indent="0">
              <a:buNone/>
            </a:pPr>
            <a:endParaRPr lang="ru-RU" dirty="0"/>
          </a:p>
          <a:p>
            <a:pPr>
              <a:buFont typeface="Wingdings" panose="05000000000000000000" pitchFamily="2" charset="2"/>
              <a:buChar char="ü"/>
            </a:pPr>
            <a:r>
              <a:rPr lang="ru-RU" sz="4600" dirty="0"/>
              <a:t>Объединение людей или организаций?</a:t>
            </a:r>
          </a:p>
          <a:p>
            <a:pPr>
              <a:buFont typeface="Wingdings" panose="05000000000000000000" pitchFamily="2" charset="2"/>
              <a:buChar char="ü"/>
            </a:pPr>
            <a:endParaRPr lang="ru-RU" sz="4600" dirty="0"/>
          </a:p>
          <a:p>
            <a:pPr>
              <a:buFont typeface="Wingdings" panose="05000000000000000000" pitchFamily="2" charset="2"/>
              <a:buChar char="ü"/>
            </a:pPr>
            <a:r>
              <a:rPr lang="ru-RU" sz="4600" dirty="0"/>
              <a:t>Принцип добровольности: как это работает?</a:t>
            </a:r>
          </a:p>
          <a:p>
            <a:pPr>
              <a:buFont typeface="Wingdings" panose="05000000000000000000" pitchFamily="2" charset="2"/>
              <a:buChar char="ü"/>
            </a:pPr>
            <a:endParaRPr lang="ru-RU" sz="4600" dirty="0"/>
          </a:p>
          <a:p>
            <a:pPr>
              <a:buFont typeface="Wingdings" panose="05000000000000000000" pitchFamily="2" charset="2"/>
              <a:buChar char="ü"/>
            </a:pPr>
            <a:r>
              <a:rPr lang="ru-RU" sz="4600" dirty="0"/>
              <a:t>Свобода участия в объединениях (ГК РФ и прочее)</a:t>
            </a:r>
          </a:p>
          <a:p>
            <a:pPr marL="0" indent="0">
              <a:buNone/>
            </a:pPr>
            <a:endParaRPr lang="ru-RU" sz="4600" dirty="0"/>
          </a:p>
          <a:p>
            <a:pPr>
              <a:buFont typeface="Wingdings" panose="05000000000000000000" pitchFamily="2" charset="2"/>
              <a:buChar char="ü"/>
            </a:pPr>
            <a:r>
              <a:rPr lang="ru-RU" sz="4600" dirty="0"/>
              <a:t>Структурные подразделения или членские организации?</a:t>
            </a:r>
          </a:p>
          <a:p>
            <a:pPr>
              <a:buFont typeface="Wingdings" panose="05000000000000000000" pitchFamily="2" charset="2"/>
              <a:buChar char="ü"/>
            </a:pPr>
            <a:endParaRPr lang="ru-RU" sz="4600" dirty="0"/>
          </a:p>
          <a:p>
            <a:pPr>
              <a:buFont typeface="Wingdings" panose="05000000000000000000" pitchFamily="2" charset="2"/>
              <a:buChar char="ü"/>
            </a:pPr>
            <a:r>
              <a:rPr lang="ru-RU" sz="4600" dirty="0"/>
              <a:t>Иерархия или чересполосица?</a:t>
            </a:r>
          </a:p>
          <a:p>
            <a:pPr>
              <a:buFont typeface="Wingdings" panose="05000000000000000000" pitchFamily="2" charset="2"/>
              <a:buChar char="ü"/>
            </a:pPr>
            <a:endParaRPr lang="ru-RU" sz="4600" dirty="0"/>
          </a:p>
          <a:p>
            <a:pPr>
              <a:buFont typeface="Wingdings" panose="05000000000000000000" pitchFamily="2" charset="2"/>
              <a:buChar char="ü"/>
            </a:pPr>
            <a:r>
              <a:rPr lang="ru-RU" sz="4600" dirty="0"/>
              <a:t>Может ли существовать отдельно стоящая первичка?</a:t>
            </a:r>
          </a:p>
          <a:p>
            <a:pPr>
              <a:buFont typeface="Wingdings" panose="05000000000000000000" pitchFamily="2" charset="2"/>
              <a:buChar char="ü"/>
            </a:pPr>
            <a:endParaRPr lang="ru-RU" dirty="0"/>
          </a:p>
          <a:p>
            <a:pPr>
              <a:buFont typeface="Wingdings" panose="05000000000000000000" pitchFamily="2" charset="2"/>
              <a:buChar char="ü"/>
            </a:pPr>
            <a:endParaRPr lang="ru-RU" dirty="0"/>
          </a:p>
          <a:p>
            <a:pPr>
              <a:buFont typeface="Wingdings" panose="05000000000000000000" pitchFamily="2" charset="2"/>
              <a:buChar char="ü"/>
            </a:pPr>
            <a:endParaRPr lang="ru-RU" dirty="0"/>
          </a:p>
          <a:p>
            <a:pPr marL="0" indent="0">
              <a:buNone/>
            </a:pPr>
            <a:endParaRPr lang="ru-RU" dirty="0"/>
          </a:p>
        </p:txBody>
      </p:sp>
    </p:spTree>
    <p:extLst>
      <p:ext uri="{BB962C8B-B14F-4D97-AF65-F5344CB8AC3E}">
        <p14:creationId xmlns:p14="http://schemas.microsoft.com/office/powerpoint/2010/main" val="4113777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E2AFD7-677A-00DE-DC44-90DC69176509}"/>
              </a:ext>
            </a:extLst>
          </p:cNvPr>
          <p:cNvSpPr>
            <a:spLocks noGrp="1"/>
          </p:cNvSpPr>
          <p:nvPr>
            <p:ph type="title"/>
          </p:nvPr>
        </p:nvSpPr>
        <p:spPr/>
        <p:txBody>
          <a:bodyPr>
            <a:normAutofit/>
          </a:bodyPr>
          <a:lstStyle/>
          <a:p>
            <a:pPr algn="ctr"/>
            <a:r>
              <a:rPr lang="ru-RU" sz="3200" b="1" dirty="0">
                <a:solidFill>
                  <a:schemeClr val="accent1">
                    <a:lumMod val="75000"/>
                  </a:schemeClr>
                </a:solidFill>
                <a:latin typeface="Georgia" panose="02040502050405020303" pitchFamily="18" charset="0"/>
                <a:ea typeface="+mn-ea"/>
                <a:cs typeface="+mn-cs"/>
              </a:rPr>
              <a:t>Судебная практика (1)</a:t>
            </a:r>
          </a:p>
        </p:txBody>
      </p:sp>
      <p:sp>
        <p:nvSpPr>
          <p:cNvPr id="3" name="Объект 2">
            <a:extLst>
              <a:ext uri="{FF2B5EF4-FFF2-40B4-BE49-F238E27FC236}">
                <a16:creationId xmlns:a16="http://schemas.microsoft.com/office/drawing/2014/main" id="{8FAB8B44-BFFC-0E2F-908D-25F9ACB2A616}"/>
              </a:ext>
            </a:extLst>
          </p:cNvPr>
          <p:cNvSpPr>
            <a:spLocks noGrp="1"/>
          </p:cNvSpPr>
          <p:nvPr>
            <p:ph idx="1"/>
          </p:nvPr>
        </p:nvSpPr>
        <p:spPr>
          <a:xfrm>
            <a:off x="619432" y="1460090"/>
            <a:ext cx="10734368" cy="5147187"/>
          </a:xfrm>
        </p:spPr>
        <p:txBody>
          <a:bodyPr>
            <a:normAutofit fontScale="92500" lnSpcReduction="10000"/>
          </a:bodyPr>
          <a:lstStyle/>
          <a:p>
            <a:pPr marL="0" indent="0" algn="just">
              <a:buNone/>
            </a:pPr>
            <a:r>
              <a:rPr lang="ru-RU" dirty="0"/>
              <a:t>24 апреля 2019 года решением конференции Профсоюзной организации сотрудников Санкт-Петербургского политехнического университета Петра Великого был утвержден ее устав, принятием которого фактически был осуществлен самовольный выход первичной профсоюзной организации из единой структуры общероссийского профсоюза. Данное решение было оспорено Межрегиональной организацией Санкт-Петербурга и Ленинградской области Общероссийского Профсоюза образования в судебном порядке.</a:t>
            </a:r>
          </a:p>
          <a:p>
            <a:pPr marL="0" indent="0" algn="just">
              <a:buNone/>
            </a:pPr>
            <a:r>
              <a:rPr lang="ru-RU" dirty="0"/>
              <a:t>Решением Калининского районного суда Санкт-Петербурга от 4 октября 2021 года решение конференции первичной профсоюзной организации в части утверждения ее устава было признано недействительным. Данное решение было обжаловано в апелляционном порядке и оставлено Санкт-Петербургским городским судом без изменений и вступило в законную силу.</a:t>
            </a:r>
          </a:p>
          <a:p>
            <a:pPr marL="0" indent="0" algn="just">
              <a:buNone/>
            </a:pPr>
            <a:endParaRPr lang="ru-RU" dirty="0"/>
          </a:p>
        </p:txBody>
      </p:sp>
    </p:spTree>
    <p:extLst>
      <p:ext uri="{BB962C8B-B14F-4D97-AF65-F5344CB8AC3E}">
        <p14:creationId xmlns:p14="http://schemas.microsoft.com/office/powerpoint/2010/main" val="197945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0A6561-0F34-C1AE-09F3-65139C8BCBA6}"/>
              </a:ext>
            </a:extLst>
          </p:cNvPr>
          <p:cNvSpPr>
            <a:spLocks noGrp="1"/>
          </p:cNvSpPr>
          <p:nvPr>
            <p:ph type="title"/>
          </p:nvPr>
        </p:nvSpPr>
        <p:spPr/>
        <p:txBody>
          <a:bodyPr/>
          <a:lstStyle/>
          <a:p>
            <a:pPr algn="ctr"/>
            <a:r>
              <a:rPr lang="ru-RU" sz="3200" b="1" dirty="0">
                <a:solidFill>
                  <a:schemeClr val="accent1">
                    <a:lumMod val="75000"/>
                  </a:schemeClr>
                </a:solidFill>
                <a:latin typeface="Georgia" panose="02040502050405020303" pitchFamily="18" charset="0"/>
                <a:ea typeface="+mn-ea"/>
                <a:cs typeface="+mn-cs"/>
              </a:rPr>
              <a:t>Судебная практика (2)</a:t>
            </a:r>
          </a:p>
        </p:txBody>
      </p:sp>
      <p:sp>
        <p:nvSpPr>
          <p:cNvPr id="3" name="Объект 2">
            <a:extLst>
              <a:ext uri="{FF2B5EF4-FFF2-40B4-BE49-F238E27FC236}">
                <a16:creationId xmlns:a16="http://schemas.microsoft.com/office/drawing/2014/main" id="{6EB705BD-C855-E629-6574-5BE9A1275EA0}"/>
              </a:ext>
            </a:extLst>
          </p:cNvPr>
          <p:cNvSpPr>
            <a:spLocks noGrp="1"/>
          </p:cNvSpPr>
          <p:nvPr>
            <p:ph idx="1"/>
          </p:nvPr>
        </p:nvSpPr>
        <p:spPr/>
        <p:txBody>
          <a:bodyPr/>
          <a:lstStyle/>
          <a:p>
            <a:pPr marL="0" indent="0">
              <a:buNone/>
            </a:pPr>
            <a:r>
              <a:rPr lang="ru-RU" dirty="0"/>
              <a:t>В обоснование принятого судом решения были положены следующие положения: </a:t>
            </a:r>
          </a:p>
          <a:p>
            <a:pPr marL="0" indent="0">
              <a:buNone/>
            </a:pPr>
            <a:r>
              <a:rPr lang="ru-RU" dirty="0"/>
              <a:t>1) первичная профсоюзная организация является частью общероссийского профсоюза и не имеет права на принятие решения о выходе из состава профсоюза; </a:t>
            </a:r>
          </a:p>
          <a:p>
            <a:pPr marL="0" indent="0">
              <a:buNone/>
            </a:pPr>
            <a:r>
              <a:rPr lang="ru-RU" dirty="0"/>
              <a:t>2) выход первичной профсоюзной организации из состава общероссийского профсоюза нарушает конституционное право на объединение граждан, которые являются членами данного профсоюза и состоят на учете в первичной профсоюзной организации.</a:t>
            </a:r>
          </a:p>
        </p:txBody>
      </p:sp>
    </p:spTree>
    <p:extLst>
      <p:ext uri="{BB962C8B-B14F-4D97-AF65-F5344CB8AC3E}">
        <p14:creationId xmlns:p14="http://schemas.microsoft.com/office/powerpoint/2010/main" val="627146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C340F7-3167-4DA1-E3F1-0508E616F8AE}"/>
              </a:ext>
            </a:extLst>
          </p:cNvPr>
          <p:cNvSpPr>
            <a:spLocks noGrp="1"/>
          </p:cNvSpPr>
          <p:nvPr>
            <p:ph type="title"/>
          </p:nvPr>
        </p:nvSpPr>
        <p:spPr>
          <a:xfrm>
            <a:off x="838200" y="365125"/>
            <a:ext cx="10515600" cy="854075"/>
          </a:xfrm>
        </p:spPr>
        <p:txBody>
          <a:bodyPr>
            <a:normAutofit/>
          </a:bodyPr>
          <a:lstStyle/>
          <a:p>
            <a:pPr algn="ctr"/>
            <a:r>
              <a:rPr lang="ru-RU" sz="2800" b="1" dirty="0">
                <a:solidFill>
                  <a:schemeClr val="accent1">
                    <a:lumMod val="75000"/>
                  </a:schemeClr>
                </a:solidFill>
                <a:latin typeface="Georgia" panose="02040502050405020303" pitchFamily="18" charset="0"/>
                <a:ea typeface="+mn-ea"/>
                <a:cs typeface="+mn-cs"/>
              </a:rPr>
              <a:t>Типовой устав ТО Профсоюза работников РАН</a:t>
            </a:r>
          </a:p>
        </p:txBody>
      </p:sp>
      <p:pic>
        <p:nvPicPr>
          <p:cNvPr id="5" name="Объект 4">
            <a:extLst>
              <a:ext uri="{FF2B5EF4-FFF2-40B4-BE49-F238E27FC236}">
                <a16:creationId xmlns:a16="http://schemas.microsoft.com/office/drawing/2014/main" id="{6F0374A2-E363-74C1-69EC-D67A0A840FE2}"/>
              </a:ext>
            </a:extLst>
          </p:cNvPr>
          <p:cNvPicPr>
            <a:picLocks noGrp="1" noChangeAspect="1"/>
          </p:cNvPicPr>
          <p:nvPr>
            <p:ph idx="1"/>
          </p:nvPr>
        </p:nvPicPr>
        <p:blipFill>
          <a:blip r:embed="rId2"/>
          <a:stretch>
            <a:fillRect/>
          </a:stretch>
        </p:blipFill>
        <p:spPr>
          <a:xfrm>
            <a:off x="2629394" y="1147912"/>
            <a:ext cx="6485110" cy="4972772"/>
          </a:xfrm>
        </p:spPr>
      </p:pic>
    </p:spTree>
    <p:extLst>
      <p:ext uri="{BB962C8B-B14F-4D97-AF65-F5344CB8AC3E}">
        <p14:creationId xmlns:p14="http://schemas.microsoft.com/office/powerpoint/2010/main" val="3739179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9F2555-4BA1-C476-78CD-6AEA9EC5AFF5}"/>
              </a:ext>
            </a:extLst>
          </p:cNvPr>
          <p:cNvSpPr>
            <a:spLocks noGrp="1"/>
          </p:cNvSpPr>
          <p:nvPr>
            <p:ph type="title"/>
          </p:nvPr>
        </p:nvSpPr>
        <p:spPr/>
        <p:txBody>
          <a:bodyPr>
            <a:normAutofit/>
          </a:bodyPr>
          <a:lstStyle/>
          <a:p>
            <a:pPr algn="ctr"/>
            <a:r>
              <a:rPr lang="ru-RU" sz="2800" b="1" dirty="0">
                <a:solidFill>
                  <a:schemeClr val="accent1">
                    <a:lumMod val="75000"/>
                  </a:schemeClr>
                </a:solidFill>
                <a:latin typeface="Georgia" panose="02040502050405020303" pitchFamily="18" charset="0"/>
                <a:ea typeface="+mn-ea"/>
                <a:cs typeface="+mn-cs"/>
              </a:rPr>
              <a:t>Хорошо забытое старое…</a:t>
            </a:r>
          </a:p>
        </p:txBody>
      </p:sp>
      <p:sp>
        <p:nvSpPr>
          <p:cNvPr id="3" name="Объект 2">
            <a:extLst>
              <a:ext uri="{FF2B5EF4-FFF2-40B4-BE49-F238E27FC236}">
                <a16:creationId xmlns:a16="http://schemas.microsoft.com/office/drawing/2014/main" id="{81268D9A-A966-CDC6-D4A4-187E32EF6DA4}"/>
              </a:ext>
            </a:extLst>
          </p:cNvPr>
          <p:cNvSpPr>
            <a:spLocks noGrp="1"/>
          </p:cNvSpPr>
          <p:nvPr>
            <p:ph idx="1"/>
          </p:nvPr>
        </p:nvSpPr>
        <p:spPr>
          <a:xfrm>
            <a:off x="838200" y="1422502"/>
            <a:ext cx="10515600" cy="4351338"/>
          </a:xfrm>
        </p:spPr>
        <p:txBody>
          <a:bodyPr>
            <a:normAutofit lnSpcReduction="10000"/>
          </a:bodyPr>
          <a:lstStyle/>
          <a:p>
            <a:r>
              <a:rPr lang="ru-RU" dirty="0"/>
              <a:t>2.1. Основной целью ТО является консолидация действий входящих в неё первичных профсоюзных организаций и иных профсоюзных объединений по представительству и защите индивидуальных и коллективных социально- трудовых, профессиональных, и иных непосредственно связанных с ними прав и интересов членов профсоюза и членских организаций ТО в вопросах занятости, условий и оплаты труда, охраны здоровья и соблюдения социальных гарантий перед работодателями, собственниками или уполномоченными ими органами, в законодательных, исполнительных, судебных и хозяйственных органах, органах местного самоуправления</a:t>
            </a:r>
          </a:p>
          <a:p>
            <a:pPr marL="0" indent="0">
              <a:buNone/>
            </a:pPr>
            <a:r>
              <a:rPr lang="ru-RU" dirty="0"/>
              <a:t>(Из типового устава ТО, принятого ЦС Профсоюза в 2014 г.)</a:t>
            </a:r>
          </a:p>
        </p:txBody>
      </p:sp>
    </p:spTree>
    <p:extLst>
      <p:ext uri="{BB962C8B-B14F-4D97-AF65-F5344CB8AC3E}">
        <p14:creationId xmlns:p14="http://schemas.microsoft.com/office/powerpoint/2010/main" val="3112616964"/>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2099</TotalTime>
  <Words>794</Words>
  <Application>Microsoft Office PowerPoint</Application>
  <PresentationFormat>Широкоэкранный</PresentationFormat>
  <Paragraphs>84</Paragraphs>
  <Slides>18</Slides>
  <Notes>1</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6" baseType="lpstr">
      <vt:lpstr>Arial</vt:lpstr>
      <vt:lpstr>Calibri</vt:lpstr>
      <vt:lpstr>Calibri Light</vt:lpstr>
      <vt:lpstr>Georgia</vt:lpstr>
      <vt:lpstr>pt_sansregular</vt:lpstr>
      <vt:lpstr>Wingdings</vt:lpstr>
      <vt:lpstr>Тема Office</vt:lpstr>
      <vt:lpstr>Worksheet</vt:lpstr>
      <vt:lpstr> XXIX Всероссийская (Поволжская) Ассамблея Профсоюза работников РАН   </vt:lpstr>
      <vt:lpstr>К вопросу о лозунгах и мантрах</vt:lpstr>
      <vt:lpstr>Единство –не самоцель, а средство</vt:lpstr>
      <vt:lpstr>Три кита, на которых стоит организационное единство Профсоюза </vt:lpstr>
      <vt:lpstr>Правовые неопределенности: «смешались в кучу кони, люди…»</vt:lpstr>
      <vt:lpstr>Судебная практика (1)</vt:lpstr>
      <vt:lpstr>Судебная практика (2)</vt:lpstr>
      <vt:lpstr>Типовой устав ТО Профсоюза работников РАН</vt:lpstr>
      <vt:lpstr>Хорошо забытое старое…</vt:lpstr>
      <vt:lpstr>Хорошо забытое старое…</vt:lpstr>
      <vt:lpstr>Финансовая иерархия</vt:lpstr>
      <vt:lpstr>Презентация PowerPoint</vt:lpstr>
      <vt:lpstr>Прозрачность</vt:lpstr>
      <vt:lpstr>Форма 3 Целевое использование средств  (МРОПР РАН)</vt:lpstr>
      <vt:lpstr> Форма 3 Целевое использование средств  (СПБРО)</vt:lpstr>
      <vt:lpstr>Как  обеспечить единство?</vt:lpstr>
      <vt:lpstr>Предложение в резолюцию Ассамблеи</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 Нефёдкин</dc:creator>
  <cp:lastModifiedBy>Владимир Нефёдкин</cp:lastModifiedBy>
  <cp:revision>74</cp:revision>
  <dcterms:created xsi:type="dcterms:W3CDTF">2024-03-16T15:31:37Z</dcterms:created>
  <dcterms:modified xsi:type="dcterms:W3CDTF">2024-10-06T13:35:24Z</dcterms:modified>
</cp:coreProperties>
</file>