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2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1090" r:id="rId2"/>
    <p:sldId id="1005" r:id="rId3"/>
    <p:sldId id="1009" r:id="rId4"/>
    <p:sldId id="1010" r:id="rId5"/>
    <p:sldId id="1011" r:id="rId6"/>
    <p:sldId id="1012" r:id="rId7"/>
    <p:sldId id="1013" r:id="rId8"/>
    <p:sldId id="1014" r:id="rId9"/>
    <p:sldId id="1017" r:id="rId10"/>
    <p:sldId id="1019" r:id="rId11"/>
    <p:sldId id="1020" r:id="rId12"/>
    <p:sldId id="1021" r:id="rId13"/>
    <p:sldId id="1023" r:id="rId14"/>
    <p:sldId id="1024" r:id="rId15"/>
    <p:sldId id="1026" r:id="rId16"/>
    <p:sldId id="1027" r:id="rId17"/>
    <p:sldId id="1030" r:id="rId18"/>
    <p:sldId id="1031" r:id="rId19"/>
    <p:sldId id="1033" r:id="rId20"/>
    <p:sldId id="1034" r:id="rId21"/>
    <p:sldId id="1049" r:id="rId22"/>
    <p:sldId id="1035" r:id="rId23"/>
    <p:sldId id="1036" r:id="rId24"/>
    <p:sldId id="1083" r:id="rId25"/>
    <p:sldId id="1088" r:id="rId26"/>
    <p:sldId id="1089" r:id="rId27"/>
    <p:sldId id="1037" r:id="rId28"/>
    <p:sldId id="1038" r:id="rId29"/>
    <p:sldId id="1039" r:id="rId30"/>
    <p:sldId id="1040" r:id="rId31"/>
    <p:sldId id="1041" r:id="rId32"/>
    <p:sldId id="1042" r:id="rId33"/>
    <p:sldId id="1082" r:id="rId34"/>
    <p:sldId id="1051" r:id="rId35"/>
    <p:sldId id="1052" r:id="rId36"/>
    <p:sldId id="1053" r:id="rId37"/>
    <p:sldId id="1043" r:id="rId38"/>
    <p:sldId id="1061" r:id="rId39"/>
    <p:sldId id="1044" r:id="rId40"/>
    <p:sldId id="992" r:id="rId41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AB6C8A-6327-4BD2-86B9-25C5B747E009}">
          <p14:sldIdLst>
            <p14:sldId id="1090"/>
            <p14:sldId id="1005"/>
            <p14:sldId id="1009"/>
            <p14:sldId id="1010"/>
            <p14:sldId id="1011"/>
            <p14:sldId id="1012"/>
            <p14:sldId id="1013"/>
            <p14:sldId id="1014"/>
            <p14:sldId id="1017"/>
            <p14:sldId id="1019"/>
            <p14:sldId id="1020"/>
            <p14:sldId id="1021"/>
            <p14:sldId id="1023"/>
            <p14:sldId id="1024"/>
            <p14:sldId id="1026"/>
            <p14:sldId id="1027"/>
            <p14:sldId id="1030"/>
            <p14:sldId id="1031"/>
            <p14:sldId id="1033"/>
            <p14:sldId id="1034"/>
            <p14:sldId id="1049"/>
            <p14:sldId id="1035"/>
            <p14:sldId id="1036"/>
            <p14:sldId id="1083"/>
            <p14:sldId id="1088"/>
            <p14:sldId id="1089"/>
            <p14:sldId id="1037"/>
            <p14:sldId id="1038"/>
            <p14:sldId id="1039"/>
            <p14:sldId id="1040"/>
            <p14:sldId id="1041"/>
            <p14:sldId id="1042"/>
            <p14:sldId id="1082"/>
            <p14:sldId id="1051"/>
            <p14:sldId id="1052"/>
            <p14:sldId id="1053"/>
            <p14:sldId id="1043"/>
            <p14:sldId id="1061"/>
            <p14:sldId id="1044"/>
            <p14:sldId id="9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min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38D"/>
    <a:srgbClr val="3B1165"/>
    <a:srgbClr val="8D57B5"/>
    <a:srgbClr val="DCC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6" autoAdjust="0"/>
    <p:restoredTop sz="99223" autoAdjust="0"/>
  </p:normalViewPr>
  <p:slideViewPr>
    <p:cSldViewPr>
      <p:cViewPr varScale="1">
        <p:scale>
          <a:sx n="80" d="100"/>
          <a:sy n="80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положения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D8C3C-0919-427D-85BD-B8E34EA39B0B}" type="presOf" srcId="{1B4D21D1-78CC-4431-95D7-8EC976B1DCEA}" destId="{8CF6388B-E7E9-4B02-A62F-994F5D1A8E64}" srcOrd="0" destOrd="0" presId="urn:microsoft.com/office/officeart/2005/8/layout/vList5"/>
    <dgm:cxn modelId="{51DAFBED-0352-4588-9767-0B910D4E278A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7D9DD640-36AB-4F0C-989C-16E830FFFAC7}" type="presParOf" srcId="{8CF6388B-E7E9-4B02-A62F-994F5D1A8E64}" destId="{1272F1A8-972D-4678-815D-C81C11E1F8D0}" srcOrd="0" destOrd="0" presId="urn:microsoft.com/office/officeart/2005/8/layout/vList5"/>
    <dgm:cxn modelId="{754125B4-6F13-4D9F-83EC-DA025D1A522A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2CA9C2-3136-4397-9427-9DDC4D1EAB6D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0299163A-FD46-4E30-A938-1D8C86A84E54}" type="presOf" srcId="{B68EF120-9179-483C-8AAF-9904FC7AB157}" destId="{68E80A5F-0C52-4708-B250-B2CD40D0549D}" srcOrd="0" destOrd="0" presId="urn:microsoft.com/office/officeart/2005/8/layout/vList5"/>
    <dgm:cxn modelId="{DA9C2FFA-9932-48F0-B2DC-29112B43D855}" type="presParOf" srcId="{8CF6388B-E7E9-4B02-A62F-994F5D1A8E64}" destId="{1272F1A8-972D-4678-815D-C81C11E1F8D0}" srcOrd="0" destOrd="0" presId="urn:microsoft.com/office/officeart/2005/8/layout/vList5"/>
    <dgm:cxn modelId="{5FD5F48F-E3D1-4571-A7BD-EAC2643F6EBA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B2B4ECBA-C8D2-4A67-B589-AA1996337155}" type="presOf" srcId="{B68EF120-9179-483C-8AAF-9904FC7AB157}" destId="{68E80A5F-0C52-4708-B250-B2CD40D0549D}" srcOrd="0" destOrd="0" presId="urn:microsoft.com/office/officeart/2005/8/layout/vList5"/>
    <dgm:cxn modelId="{CE535C5C-BBE3-4689-A0C5-C8238271FC0E}" type="presOf" srcId="{1B4D21D1-78CC-4431-95D7-8EC976B1DCEA}" destId="{8CF6388B-E7E9-4B02-A62F-994F5D1A8E64}" srcOrd="0" destOrd="0" presId="urn:microsoft.com/office/officeart/2005/8/layout/vList5"/>
    <dgm:cxn modelId="{A60D587C-F473-406C-8239-7B4540A4E772}" type="presParOf" srcId="{8CF6388B-E7E9-4B02-A62F-994F5D1A8E64}" destId="{1272F1A8-972D-4678-815D-C81C11E1F8D0}" srcOrd="0" destOrd="0" presId="urn:microsoft.com/office/officeart/2005/8/layout/vList5"/>
    <dgm:cxn modelId="{5D2BAC68-4F42-49CF-8CFF-C13906B84442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A23086C4-8643-46A1-AC71-0887FF672B36}" type="presOf" srcId="{B68EF120-9179-483C-8AAF-9904FC7AB157}" destId="{68E80A5F-0C52-4708-B250-B2CD40D0549D}" srcOrd="0" destOrd="0" presId="urn:microsoft.com/office/officeart/2005/8/layout/vList5"/>
    <dgm:cxn modelId="{17040DF9-5FB0-434A-BE26-129F28FDA654}" type="presOf" srcId="{1B4D21D1-78CC-4431-95D7-8EC976B1DCEA}" destId="{8CF6388B-E7E9-4B02-A62F-994F5D1A8E64}" srcOrd="0" destOrd="0" presId="urn:microsoft.com/office/officeart/2005/8/layout/vList5"/>
    <dgm:cxn modelId="{14C410AF-8501-4BE7-93C0-DABAF58A7B01}" type="presParOf" srcId="{8CF6388B-E7E9-4B02-A62F-994F5D1A8E64}" destId="{1272F1A8-972D-4678-815D-C81C11E1F8D0}" srcOrd="0" destOrd="0" presId="urn:microsoft.com/office/officeart/2005/8/layout/vList5"/>
    <dgm:cxn modelId="{F5B724F0-BE21-486F-8235-36185B9EA61D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214.1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8B27B-6B54-4940-8CEA-E3D1816DFD92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D104EBC5-16E9-4A05-A514-8997930A0B8F}" type="presOf" srcId="{B68EF120-9179-483C-8AAF-9904FC7AB157}" destId="{68E80A5F-0C52-4708-B250-B2CD40D0549D}" srcOrd="0" destOrd="0" presId="urn:microsoft.com/office/officeart/2005/8/layout/vList5"/>
    <dgm:cxn modelId="{D73E8B70-1AEC-4D15-AA2B-D774564313B6}" type="presParOf" srcId="{8CF6388B-E7E9-4B02-A62F-994F5D1A8E64}" destId="{1272F1A8-972D-4678-815D-C81C11E1F8D0}" srcOrd="0" destOrd="0" presId="urn:microsoft.com/office/officeart/2005/8/layout/vList5"/>
    <dgm:cxn modelId="{6FAC2AF3-4682-4509-834D-044DBBC86A8A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214.2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46B36075-5E6A-441B-ACCB-B5CA44F90C0B}" type="presOf" srcId="{B68EF120-9179-483C-8AAF-9904FC7AB157}" destId="{68E80A5F-0C52-4708-B250-B2CD40D0549D}" srcOrd="0" destOrd="0" presId="urn:microsoft.com/office/officeart/2005/8/layout/vList5"/>
    <dgm:cxn modelId="{4154699D-36D4-4C6B-BED3-B14934EE0EAD}" type="presOf" srcId="{1B4D21D1-78CC-4431-95D7-8EC976B1DCEA}" destId="{8CF6388B-E7E9-4B02-A62F-994F5D1A8E64}" srcOrd="0" destOrd="0" presId="urn:microsoft.com/office/officeart/2005/8/layout/vList5"/>
    <dgm:cxn modelId="{1497DA1B-C79B-4F95-BCD6-6206A89893B5}" type="presParOf" srcId="{8CF6388B-E7E9-4B02-A62F-994F5D1A8E64}" destId="{1272F1A8-972D-4678-815D-C81C11E1F8D0}" srcOrd="0" destOrd="0" presId="urn:microsoft.com/office/officeart/2005/8/layout/vList5"/>
    <dgm:cxn modelId="{BBD4F0BC-9D95-4B93-A54E-A708A3CF3402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7DF1F5-2C62-4F74-A158-57492C3C3BC1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910DE386-88C1-4D29-A0C8-2977E7E78711}" type="presOf" srcId="{B68EF120-9179-483C-8AAF-9904FC7AB157}" destId="{68E80A5F-0C52-4708-B250-B2CD40D0549D}" srcOrd="0" destOrd="0" presId="urn:microsoft.com/office/officeart/2005/8/layout/vList5"/>
    <dgm:cxn modelId="{16EB1A80-6F55-42B6-B852-DBDC77DA1952}" type="presParOf" srcId="{8CF6388B-E7E9-4B02-A62F-994F5D1A8E64}" destId="{1272F1A8-972D-4678-815D-C81C11E1F8D0}" srcOrd="0" destOrd="0" presId="urn:microsoft.com/office/officeart/2005/8/layout/vList5"/>
    <dgm:cxn modelId="{28F4F2BB-9AF2-421B-BAD5-993C609F7D20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216.2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76937140-62FE-4E1C-8D69-9EED350432BF}" type="presOf" srcId="{1B4D21D1-78CC-4431-95D7-8EC976B1DCEA}" destId="{8CF6388B-E7E9-4B02-A62F-994F5D1A8E64}" srcOrd="0" destOrd="0" presId="urn:microsoft.com/office/officeart/2005/8/layout/vList5"/>
    <dgm:cxn modelId="{26378521-A200-4404-9785-3D019B729FD7}" type="presOf" srcId="{B68EF120-9179-483C-8AAF-9904FC7AB157}" destId="{68E80A5F-0C52-4708-B250-B2CD40D0549D}" srcOrd="0" destOrd="0" presId="urn:microsoft.com/office/officeart/2005/8/layout/vList5"/>
    <dgm:cxn modelId="{48410D2A-CA61-429C-98C5-DDBB2AA4BC34}" type="presParOf" srcId="{8CF6388B-E7E9-4B02-A62F-994F5D1A8E64}" destId="{1272F1A8-972D-4678-815D-C81C11E1F8D0}" srcOrd="0" destOrd="0" presId="urn:microsoft.com/office/officeart/2005/8/layout/vList5"/>
    <dgm:cxn modelId="{F4E658F4-AAE2-4B99-AC68-841213118B2D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216.2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4FD4D6A3-08B8-494C-B699-371DAB6C03FD}" type="presOf" srcId="{B68EF120-9179-483C-8AAF-9904FC7AB157}" destId="{68E80A5F-0C52-4708-B250-B2CD40D0549D}" srcOrd="0" destOrd="0" presId="urn:microsoft.com/office/officeart/2005/8/layout/vList5"/>
    <dgm:cxn modelId="{46602F0A-4AF0-4F9D-976F-3C2A682437A9}" type="presOf" srcId="{1B4D21D1-78CC-4431-95D7-8EC976B1DCEA}" destId="{8CF6388B-E7E9-4B02-A62F-994F5D1A8E64}" srcOrd="0" destOrd="0" presId="urn:microsoft.com/office/officeart/2005/8/layout/vList5"/>
    <dgm:cxn modelId="{FD17F136-AC05-4488-A6BB-C250BB1424FF}" type="presParOf" srcId="{8CF6388B-E7E9-4B02-A62F-994F5D1A8E64}" destId="{1272F1A8-972D-4678-815D-C81C11E1F8D0}" srcOrd="0" destOrd="0" presId="urn:microsoft.com/office/officeart/2005/8/layout/vList5"/>
    <dgm:cxn modelId="{C6FA63EC-CD0C-43FE-AF0F-F2BA9F79393D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217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9A5525CB-F432-4979-A18E-0D4F6063E29C}" type="presOf" srcId="{B68EF120-9179-483C-8AAF-9904FC7AB157}" destId="{68E80A5F-0C52-4708-B250-B2CD40D0549D}" srcOrd="0" destOrd="0" presId="urn:microsoft.com/office/officeart/2005/8/layout/vList5"/>
    <dgm:cxn modelId="{86500235-C37A-4F48-A58F-E00D7B15BE64}" type="presOf" srcId="{1B4D21D1-78CC-4431-95D7-8EC976B1DCEA}" destId="{8CF6388B-E7E9-4B02-A62F-994F5D1A8E64}" srcOrd="0" destOrd="0" presId="urn:microsoft.com/office/officeart/2005/8/layout/vList5"/>
    <dgm:cxn modelId="{B6ECFD6C-DF11-47D4-B4CA-769D37A0EC56}" type="presParOf" srcId="{8CF6388B-E7E9-4B02-A62F-994F5D1A8E64}" destId="{1272F1A8-972D-4678-815D-C81C11E1F8D0}" srcOrd="0" destOrd="0" presId="urn:microsoft.com/office/officeart/2005/8/layout/vList5"/>
    <dgm:cxn modelId="{5ECC4E21-3710-439B-97DD-4D0D178A7299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218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7D4C9FD8-F841-4730-A977-7369E66432C3}" type="presOf" srcId="{B68EF120-9179-483C-8AAF-9904FC7AB157}" destId="{68E80A5F-0C52-4708-B250-B2CD40D0549D}" srcOrd="0" destOrd="0" presId="urn:microsoft.com/office/officeart/2005/8/layout/vList5"/>
    <dgm:cxn modelId="{F71712CE-B588-453E-BB6F-28F8AC116AD7}" type="presOf" srcId="{1B4D21D1-78CC-4431-95D7-8EC976B1DCEA}" destId="{8CF6388B-E7E9-4B02-A62F-994F5D1A8E64}" srcOrd="0" destOrd="0" presId="urn:microsoft.com/office/officeart/2005/8/layout/vList5"/>
    <dgm:cxn modelId="{2B996177-953C-4481-A029-6C9AB2878848}" type="presParOf" srcId="{8CF6388B-E7E9-4B02-A62F-994F5D1A8E64}" destId="{1272F1A8-972D-4678-815D-C81C11E1F8D0}" srcOrd="0" destOrd="0" presId="urn:microsoft.com/office/officeart/2005/8/layout/vList5"/>
    <dgm:cxn modelId="{15D7DEC7-1730-4DE5-A230-7B61B91D63C5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A59DF517-42FB-4E7B-867A-A0953959C860}" type="presOf" srcId="{B68EF120-9179-483C-8AAF-9904FC7AB157}" destId="{68E80A5F-0C52-4708-B250-B2CD40D0549D}" srcOrd="0" destOrd="0" presId="urn:microsoft.com/office/officeart/2005/8/layout/vList5"/>
    <dgm:cxn modelId="{AF1ABCD9-0EA2-49AD-AD32-D952DC19D610}" type="presOf" srcId="{1B4D21D1-78CC-4431-95D7-8EC976B1DCEA}" destId="{8CF6388B-E7E9-4B02-A62F-994F5D1A8E64}" srcOrd="0" destOrd="0" presId="urn:microsoft.com/office/officeart/2005/8/layout/vList5"/>
    <dgm:cxn modelId="{49500DB1-69A6-4CDB-8ADA-6AE73B81A070}" type="presParOf" srcId="{8CF6388B-E7E9-4B02-A62F-994F5D1A8E64}" destId="{1272F1A8-972D-4678-815D-C81C11E1F8D0}" srcOrd="0" destOrd="0" presId="urn:microsoft.com/office/officeart/2005/8/layout/vList5"/>
    <dgm:cxn modelId="{106837F4-E1E6-4527-852D-3C84FB9D2150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218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2D9C5965-A4BF-4AB9-9EF9-A9E6C811CBF8}" type="presOf" srcId="{1B4D21D1-78CC-4431-95D7-8EC976B1DCEA}" destId="{8CF6388B-E7E9-4B02-A62F-994F5D1A8E64}" srcOrd="0" destOrd="0" presId="urn:microsoft.com/office/officeart/2005/8/layout/vList5"/>
    <dgm:cxn modelId="{1238721D-EEDD-4871-8103-7656DEFC5674}" type="presOf" srcId="{B68EF120-9179-483C-8AAF-9904FC7AB157}" destId="{68E80A5F-0C52-4708-B250-B2CD40D0549D}" srcOrd="0" destOrd="0" presId="urn:microsoft.com/office/officeart/2005/8/layout/vList5"/>
    <dgm:cxn modelId="{975E0FF5-4EE6-4B92-93DF-50711A23AF32}" type="presParOf" srcId="{8CF6388B-E7E9-4B02-A62F-994F5D1A8E64}" destId="{1272F1A8-972D-4678-815D-C81C11E1F8D0}" srcOrd="0" destOrd="0" presId="urn:microsoft.com/office/officeart/2005/8/layout/vList5"/>
    <dgm:cxn modelId="{99A221D7-1B26-46F7-9A14-3E53FC784A70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A485A92F-DEAE-4C03-8774-03E2F49D3F91}" type="presOf" srcId="{1B4D21D1-78CC-4431-95D7-8EC976B1DCEA}" destId="{8CF6388B-E7E9-4B02-A62F-994F5D1A8E64}" srcOrd="0" destOrd="0" presId="urn:microsoft.com/office/officeart/2005/8/layout/vList5"/>
    <dgm:cxn modelId="{92DB61AF-C2B5-40BE-AC70-6587323667A9}" type="presOf" srcId="{B68EF120-9179-483C-8AAF-9904FC7AB157}" destId="{68E80A5F-0C52-4708-B250-B2CD40D0549D}" srcOrd="0" destOrd="0" presId="urn:microsoft.com/office/officeart/2005/8/layout/vList5"/>
    <dgm:cxn modelId="{1E42DD8E-A4E5-4B49-B1A3-F43A0F754939}" type="presParOf" srcId="{8CF6388B-E7E9-4B02-A62F-994F5D1A8E64}" destId="{1272F1A8-972D-4678-815D-C81C11E1F8D0}" srcOrd="0" destOrd="0" presId="urn:microsoft.com/office/officeart/2005/8/layout/vList5"/>
    <dgm:cxn modelId="{B5443206-3A50-4896-87EF-74F8A4E81AEC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56C73-66F6-4DD8-9179-456FBDE31003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91900D96-9862-482F-8886-819C4AEA6380}" type="presOf" srcId="{1B4D21D1-78CC-4431-95D7-8EC976B1DCEA}" destId="{8CF6388B-E7E9-4B02-A62F-994F5D1A8E64}" srcOrd="0" destOrd="0" presId="urn:microsoft.com/office/officeart/2005/8/layout/vList5"/>
    <dgm:cxn modelId="{D45698D6-82C8-4F88-A486-8EA92F66B218}" type="presParOf" srcId="{8CF6388B-E7E9-4B02-A62F-994F5D1A8E64}" destId="{1272F1A8-972D-4678-815D-C81C11E1F8D0}" srcOrd="0" destOrd="0" presId="urn:microsoft.com/office/officeart/2005/8/layout/vList5"/>
    <dgm:cxn modelId="{2D3A8F40-CA14-4CF2-AF84-F073B8CA84F3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C83EC64D-9CDC-4E98-B891-69C063D23544}" type="presOf" srcId="{B68EF120-9179-483C-8AAF-9904FC7AB157}" destId="{68E80A5F-0C52-4708-B250-B2CD40D0549D}" srcOrd="0" destOrd="0" presId="urn:microsoft.com/office/officeart/2005/8/layout/vList5"/>
    <dgm:cxn modelId="{857A42A2-816C-4EB1-A6D5-7BECA20065D4}" type="presOf" srcId="{1B4D21D1-78CC-4431-95D7-8EC976B1DCEA}" destId="{8CF6388B-E7E9-4B02-A62F-994F5D1A8E64}" srcOrd="0" destOrd="0" presId="urn:microsoft.com/office/officeart/2005/8/layout/vList5"/>
    <dgm:cxn modelId="{58BF319D-DB05-45FA-8F02-6CA2D1D878D9}" type="presParOf" srcId="{8CF6388B-E7E9-4B02-A62F-994F5D1A8E64}" destId="{1272F1A8-972D-4678-815D-C81C11E1F8D0}" srcOrd="0" destOrd="0" presId="urn:microsoft.com/office/officeart/2005/8/layout/vList5"/>
    <dgm:cxn modelId="{A2D6F2F2-BA3A-4CC3-8D08-91092542343E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790D4-B5D9-4B59-B8CB-798A3EF2DDC6}" type="presOf" srcId="{1B4D21D1-78CC-4431-95D7-8EC976B1DCEA}" destId="{8CF6388B-E7E9-4B02-A62F-994F5D1A8E64}" srcOrd="0" destOrd="0" presId="urn:microsoft.com/office/officeart/2005/8/layout/vList5"/>
    <dgm:cxn modelId="{C8A375D3-19FE-4735-BADD-3F9DA3E44383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F9078797-7ADC-4A6F-B03D-ECD1EB050A9F}" type="presParOf" srcId="{8CF6388B-E7E9-4B02-A62F-994F5D1A8E64}" destId="{1272F1A8-972D-4678-815D-C81C11E1F8D0}" srcOrd="0" destOrd="0" presId="urn:microsoft.com/office/officeart/2005/8/layout/vList5"/>
    <dgm:cxn modelId="{743D7BB7-3233-4D3A-B5EC-6093B568D3F4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62230F16-5AFF-4DBB-9101-B85FD04C1531}" type="presOf" srcId="{1B4D21D1-78CC-4431-95D7-8EC976B1DCEA}" destId="{8CF6388B-E7E9-4B02-A62F-994F5D1A8E64}" srcOrd="0" destOrd="0" presId="urn:microsoft.com/office/officeart/2005/8/layout/vList5"/>
    <dgm:cxn modelId="{00270AF5-5C12-4A1A-94FA-B04DD1CEFEF6}" type="presOf" srcId="{B68EF120-9179-483C-8AAF-9904FC7AB157}" destId="{68E80A5F-0C52-4708-B250-B2CD40D0549D}" srcOrd="0" destOrd="0" presId="urn:microsoft.com/office/officeart/2005/8/layout/vList5"/>
    <dgm:cxn modelId="{2A13B4EC-58D7-4FAA-92B6-D5CB371A3EDE}" type="presParOf" srcId="{8CF6388B-E7E9-4B02-A62F-994F5D1A8E64}" destId="{1272F1A8-972D-4678-815D-C81C11E1F8D0}" srcOrd="0" destOrd="0" presId="urn:microsoft.com/office/officeart/2005/8/layout/vList5"/>
    <dgm:cxn modelId="{F79F0E4A-CF1C-44E0-BF37-7D0747F6795C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220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6D235F45-0C6C-43D6-A208-104E6F2979CC}" type="presOf" srcId="{B68EF120-9179-483C-8AAF-9904FC7AB157}" destId="{68E80A5F-0C52-4708-B250-B2CD40D0549D}" srcOrd="0" destOrd="0" presId="urn:microsoft.com/office/officeart/2005/8/layout/vList5"/>
    <dgm:cxn modelId="{59AF07CC-F281-405C-92D8-62754D278549}" type="presOf" srcId="{1B4D21D1-78CC-4431-95D7-8EC976B1DCEA}" destId="{8CF6388B-E7E9-4B02-A62F-994F5D1A8E64}" srcOrd="0" destOrd="0" presId="urn:microsoft.com/office/officeart/2005/8/layout/vList5"/>
    <dgm:cxn modelId="{7C223167-940C-4F52-B33D-F395DD142563}" type="presParOf" srcId="{8CF6388B-E7E9-4B02-A62F-994F5D1A8E64}" destId="{1272F1A8-972D-4678-815D-C81C11E1F8D0}" srcOrd="0" destOrd="0" presId="urn:microsoft.com/office/officeart/2005/8/layout/vList5"/>
    <dgm:cxn modelId="{D9543958-5031-45FB-96B7-C8BE8129DBE5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221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6F63A599-4535-488E-B101-DDCE62105F8D}" type="presOf" srcId="{1B4D21D1-78CC-4431-95D7-8EC976B1DCEA}" destId="{8CF6388B-E7E9-4B02-A62F-994F5D1A8E64}" srcOrd="0" destOrd="0" presId="urn:microsoft.com/office/officeart/2005/8/layout/vList5"/>
    <dgm:cxn modelId="{904A952A-A0D1-446E-A272-DF3BCAA36086}" type="presOf" srcId="{B68EF120-9179-483C-8AAF-9904FC7AB157}" destId="{68E80A5F-0C52-4708-B250-B2CD40D0549D}" srcOrd="0" destOrd="0" presId="urn:microsoft.com/office/officeart/2005/8/layout/vList5"/>
    <dgm:cxn modelId="{B358FD32-E7F3-4454-AB31-113C01DC15A4}" type="presParOf" srcId="{8CF6388B-E7E9-4B02-A62F-994F5D1A8E64}" destId="{1272F1A8-972D-4678-815D-C81C11E1F8D0}" srcOrd="0" destOrd="0" presId="urn:microsoft.com/office/officeart/2005/8/layout/vList5"/>
    <dgm:cxn modelId="{9E1B0429-F277-4390-B720-9E23C9981ACB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</a:t>
          </a:r>
          <a:r>
            <a:rPr lang="ru-RU" sz="2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222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4999D72C-8BE7-41D1-993B-AA75D50260FB}" type="presOf" srcId="{1B4D21D1-78CC-4431-95D7-8EC976B1DCEA}" destId="{8CF6388B-E7E9-4B02-A62F-994F5D1A8E64}" srcOrd="0" destOrd="0" presId="urn:microsoft.com/office/officeart/2005/8/layout/vList5"/>
    <dgm:cxn modelId="{AFF13FCA-90AA-424D-8073-4465220EB73C}" type="presOf" srcId="{B68EF120-9179-483C-8AAF-9904FC7AB157}" destId="{68E80A5F-0C52-4708-B250-B2CD40D0549D}" srcOrd="0" destOrd="0" presId="urn:microsoft.com/office/officeart/2005/8/layout/vList5"/>
    <dgm:cxn modelId="{5BBFF89E-E4D3-4594-B71F-8046F6C761C5}" type="presParOf" srcId="{8CF6388B-E7E9-4B02-A62F-994F5D1A8E64}" destId="{1272F1A8-972D-4678-815D-C81C11E1F8D0}" srcOrd="0" destOrd="0" presId="urn:microsoft.com/office/officeart/2005/8/layout/vList5"/>
    <dgm:cxn modelId="{1FAB8B0C-A839-499C-8D72-E632BB6EC749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223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DB7F5010-891E-439E-9F4B-80E7F2CF96BD}" type="presOf" srcId="{B68EF120-9179-483C-8AAF-9904FC7AB157}" destId="{68E80A5F-0C52-4708-B250-B2CD40D0549D}" srcOrd="0" destOrd="0" presId="urn:microsoft.com/office/officeart/2005/8/layout/vList5"/>
    <dgm:cxn modelId="{7A054CCF-9AA6-479F-BD77-C4E7813FB3DF}" type="presOf" srcId="{1B4D21D1-78CC-4431-95D7-8EC976B1DCEA}" destId="{8CF6388B-E7E9-4B02-A62F-994F5D1A8E64}" srcOrd="0" destOrd="0" presId="urn:microsoft.com/office/officeart/2005/8/layout/vList5"/>
    <dgm:cxn modelId="{7DBE734D-5BD7-4550-B748-2CBC0C501B74}" type="presParOf" srcId="{8CF6388B-E7E9-4B02-A62F-994F5D1A8E64}" destId="{1272F1A8-972D-4678-815D-C81C11E1F8D0}" srcOrd="0" destOrd="0" presId="urn:microsoft.com/office/officeart/2005/8/layout/vList5"/>
    <dgm:cxn modelId="{C90C5FBC-BB93-4DE1-85FD-F37007B22F1B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209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7E413E03-9236-4021-B33F-ED5B8B767C4A}" type="presOf" srcId="{1B4D21D1-78CC-4431-95D7-8EC976B1DCEA}" destId="{8CF6388B-E7E9-4B02-A62F-994F5D1A8E64}" srcOrd="0" destOrd="0" presId="urn:microsoft.com/office/officeart/2005/8/layout/vList5"/>
    <dgm:cxn modelId="{394BEE46-D256-4745-8DB8-B50728675FD5}" type="presOf" srcId="{B68EF120-9179-483C-8AAF-9904FC7AB157}" destId="{68E80A5F-0C52-4708-B250-B2CD40D0549D}" srcOrd="0" destOrd="0" presId="urn:microsoft.com/office/officeart/2005/8/layout/vList5"/>
    <dgm:cxn modelId="{26F63341-8D4C-4BE2-BC24-9604ECB43872}" type="presParOf" srcId="{8CF6388B-E7E9-4B02-A62F-994F5D1A8E64}" destId="{1272F1A8-972D-4678-815D-C81C11E1F8D0}" srcOrd="0" destOrd="0" presId="urn:microsoft.com/office/officeart/2005/8/layout/vList5"/>
    <dgm:cxn modelId="{A14A52D5-5315-44D7-9C2C-49D8A8DC228C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9BC92-0802-4636-9856-3755BBB85A79}" type="presOf" srcId="{B68EF120-9179-483C-8AAF-9904FC7AB157}" destId="{68E80A5F-0C52-4708-B250-B2CD40D0549D}" srcOrd="0" destOrd="0" presId="urn:microsoft.com/office/officeart/2005/8/layout/vList5"/>
    <dgm:cxn modelId="{95BA7FA2-FAAC-4B0B-ADE2-35F4C2065CED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52702603-4485-46B2-B334-C5AEBE0D6CBC}" type="presParOf" srcId="{8CF6388B-E7E9-4B02-A62F-994F5D1A8E64}" destId="{1272F1A8-972D-4678-815D-C81C11E1F8D0}" srcOrd="0" destOrd="0" presId="urn:microsoft.com/office/officeart/2005/8/layout/vList5"/>
    <dgm:cxn modelId="{72737581-2EAE-40E9-9B16-42C48B87C6D7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C26C5-F710-4F7D-B49C-13D6C1BE9B63}" type="presOf" srcId="{B68EF120-9179-483C-8AAF-9904FC7AB157}" destId="{68E80A5F-0C52-4708-B250-B2CD40D0549D}" srcOrd="0" destOrd="0" presId="urn:microsoft.com/office/officeart/2005/8/layout/vList5"/>
    <dgm:cxn modelId="{926B7877-0E01-44C1-B083-522631F0D59D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B714A8F4-92CD-4D87-8A35-76F6A2A67560}" type="presParOf" srcId="{8CF6388B-E7E9-4B02-A62F-994F5D1A8E64}" destId="{1272F1A8-972D-4678-815D-C81C11E1F8D0}" srcOrd="0" destOrd="0" presId="urn:microsoft.com/office/officeart/2005/8/layout/vList5"/>
    <dgm:cxn modelId="{5EC18AC0-499D-427E-839F-FD08D36DC377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2EE6F94C-9AE6-4D40-A8E0-117597917ACF}" type="presOf" srcId="{1B4D21D1-78CC-4431-95D7-8EC976B1DCEA}" destId="{8CF6388B-E7E9-4B02-A62F-994F5D1A8E64}" srcOrd="0" destOrd="0" presId="urn:microsoft.com/office/officeart/2005/8/layout/vList5"/>
    <dgm:cxn modelId="{25955F03-95C2-441D-8E1B-3C921D6C60F9}" type="presOf" srcId="{B68EF120-9179-483C-8AAF-9904FC7AB157}" destId="{68E80A5F-0C52-4708-B250-B2CD40D0549D}" srcOrd="0" destOrd="0" presId="urn:microsoft.com/office/officeart/2005/8/layout/vList5"/>
    <dgm:cxn modelId="{8E1EB79E-DB22-4A5B-B058-0E342AE3CF0F}" type="presParOf" srcId="{8CF6388B-E7E9-4B02-A62F-994F5D1A8E64}" destId="{1272F1A8-972D-4678-815D-C81C11E1F8D0}" srcOrd="0" destOrd="0" presId="urn:microsoft.com/office/officeart/2005/8/layout/vList5"/>
    <dgm:cxn modelId="{7DEB949D-D36A-4AD9-9BDC-84BC25454B32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F8BE44-7AED-4A57-8D78-F4ABA6781F2B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FEBDB705-4ED4-4DAF-87B5-DA2B12219925}" type="presOf" srcId="{B68EF120-9179-483C-8AAF-9904FC7AB157}" destId="{68E80A5F-0C52-4708-B250-B2CD40D0549D}" srcOrd="0" destOrd="0" presId="urn:microsoft.com/office/officeart/2005/8/layout/vList5"/>
    <dgm:cxn modelId="{CCD6C31C-2709-4BBD-B889-3DB532FF208E}" type="presParOf" srcId="{8CF6388B-E7E9-4B02-A62F-994F5D1A8E64}" destId="{1272F1A8-972D-4678-815D-C81C11E1F8D0}" srcOrd="0" destOrd="0" presId="urn:microsoft.com/office/officeart/2005/8/layout/vList5"/>
    <dgm:cxn modelId="{41FA75D2-C767-4D88-A727-A939F56B0C8E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6672" custLinFactNeighborX="-100000" custLinFactNeighborY="-1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A92ABCE5-C3D4-492F-9ADB-0ACC8173886D}" type="presOf" srcId="{B68EF120-9179-483C-8AAF-9904FC7AB157}" destId="{68E80A5F-0C52-4708-B250-B2CD40D0549D}" srcOrd="0" destOrd="0" presId="urn:microsoft.com/office/officeart/2005/8/layout/vList5"/>
    <dgm:cxn modelId="{56BAE00A-4B8B-4A97-9E2B-7CF22CC7A97B}" type="presOf" srcId="{1B4D21D1-78CC-4431-95D7-8EC976B1DCEA}" destId="{8CF6388B-E7E9-4B02-A62F-994F5D1A8E64}" srcOrd="0" destOrd="0" presId="urn:microsoft.com/office/officeart/2005/8/layout/vList5"/>
    <dgm:cxn modelId="{C2564DA7-B8C5-4CF4-9FE0-C9824C3008D0}" type="presParOf" srcId="{8CF6388B-E7E9-4B02-A62F-994F5D1A8E64}" destId="{1272F1A8-972D-4678-815D-C81C11E1F8D0}" srcOrd="0" destOrd="0" presId="urn:microsoft.com/office/officeart/2005/8/layout/vList5"/>
    <dgm:cxn modelId="{E325A110-E56E-487E-A482-97CB8D254FAA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6672" custLinFactNeighborX="-100000" custLinFactNeighborY="-1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0A7E5-20C7-46C5-9939-DA08CA0FACAC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8A6862B1-ACED-40D7-8831-5AEB5C36D2B7}" type="presOf" srcId="{B68EF120-9179-483C-8AAF-9904FC7AB157}" destId="{68E80A5F-0C52-4708-B250-B2CD40D0549D}" srcOrd="0" destOrd="0" presId="urn:microsoft.com/office/officeart/2005/8/layout/vList5"/>
    <dgm:cxn modelId="{DE7B52FF-BC07-4D78-8ACC-E3A53075B8B9}" type="presParOf" srcId="{8CF6388B-E7E9-4B02-A62F-994F5D1A8E64}" destId="{1272F1A8-972D-4678-815D-C81C11E1F8D0}" srcOrd="0" destOrd="0" presId="urn:microsoft.com/office/officeart/2005/8/layout/vList5"/>
    <dgm:cxn modelId="{DFE3F8EC-6C93-4B4E-9E00-F7ABF33A3D84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226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57B26-D23C-4144-B94B-26ECD9FC6DC5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7613383B-9DC9-4390-AA4E-FC12650572D9}" type="presOf" srcId="{1B4D21D1-78CC-4431-95D7-8EC976B1DCEA}" destId="{8CF6388B-E7E9-4B02-A62F-994F5D1A8E64}" srcOrd="0" destOrd="0" presId="urn:microsoft.com/office/officeart/2005/8/layout/vList5"/>
    <dgm:cxn modelId="{4ABE84F6-BA00-44D0-A6D1-4E07F482C3EC}" type="presParOf" srcId="{8CF6388B-E7E9-4B02-A62F-994F5D1A8E64}" destId="{1272F1A8-972D-4678-815D-C81C11E1F8D0}" srcOrd="0" destOrd="0" presId="urn:microsoft.com/office/officeart/2005/8/layout/vList5"/>
    <dgm:cxn modelId="{D229F209-2768-419A-89C8-F0FF9F920066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227-231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1CA0D2-B13A-4081-A80E-D44EEF836B27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F4DD337F-89CD-43E9-943D-DCE05903CFF1}" type="presOf" srcId="{1B4D21D1-78CC-4431-95D7-8EC976B1DCEA}" destId="{8CF6388B-E7E9-4B02-A62F-994F5D1A8E64}" srcOrd="0" destOrd="0" presId="urn:microsoft.com/office/officeart/2005/8/layout/vList5"/>
    <dgm:cxn modelId="{B96C4FBA-986A-4ABC-8162-3D9EDF15B8F8}" type="presParOf" srcId="{8CF6388B-E7E9-4B02-A62F-994F5D1A8E64}" destId="{1272F1A8-972D-4678-815D-C81C11E1F8D0}" srcOrd="0" destOrd="0" presId="urn:microsoft.com/office/officeart/2005/8/layout/vList5"/>
    <dgm:cxn modelId="{94BE3BA4-69F1-44C3-A053-40429E66EE6B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209.1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1F5FC-E58E-47EA-A2B1-F52BA9252396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2F17FCE1-5C86-41E1-87CD-D26B2593CBF0}" type="presOf" srcId="{1B4D21D1-78CC-4431-95D7-8EC976B1DCEA}" destId="{8CF6388B-E7E9-4B02-A62F-994F5D1A8E64}" srcOrd="0" destOrd="0" presId="urn:microsoft.com/office/officeart/2005/8/layout/vList5"/>
    <dgm:cxn modelId="{4DD8274B-6118-4018-80DA-0E6BA66331E0}" type="presParOf" srcId="{8CF6388B-E7E9-4B02-A62F-994F5D1A8E64}" destId="{1272F1A8-972D-4678-815D-C81C11E1F8D0}" srcOrd="0" destOrd="0" presId="urn:microsoft.com/office/officeart/2005/8/layout/vList5"/>
    <dgm:cxn modelId="{2DA7EA2C-BBDD-429D-A80C-9903B04E5A31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210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B16DD-41DD-4FE8-9A5C-155E92BA6F4C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97A5F59E-A66E-48D6-B125-2516B59BAFB0}" type="presOf" srcId="{B68EF120-9179-483C-8AAF-9904FC7AB157}" destId="{68E80A5F-0C52-4708-B250-B2CD40D0549D}" srcOrd="0" destOrd="0" presId="urn:microsoft.com/office/officeart/2005/8/layout/vList5"/>
    <dgm:cxn modelId="{A964A0D0-C8DC-49A3-A741-D67838377C54}" type="presParOf" srcId="{8CF6388B-E7E9-4B02-A62F-994F5D1A8E64}" destId="{1272F1A8-972D-4678-815D-C81C11E1F8D0}" srcOrd="0" destOrd="0" presId="urn:microsoft.com/office/officeart/2005/8/layout/vList5"/>
    <dgm:cxn modelId="{5CD71A0B-7471-42D9-B3FB-5B6565A38381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211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FD964-52C0-4FFB-8881-CEA6CDC157C6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37B21CA8-2E19-4393-A1B2-4532DEB05EFA}" type="presOf" srcId="{1B4D21D1-78CC-4431-95D7-8EC976B1DCEA}" destId="{8CF6388B-E7E9-4B02-A62F-994F5D1A8E64}" srcOrd="0" destOrd="0" presId="urn:microsoft.com/office/officeart/2005/8/layout/vList5"/>
    <dgm:cxn modelId="{5DA2D021-3713-4275-89C8-9D5D39709225}" type="presParOf" srcId="{8CF6388B-E7E9-4B02-A62F-994F5D1A8E64}" destId="{1272F1A8-972D-4678-815D-C81C11E1F8D0}" srcOrd="0" destOrd="0" presId="urn:microsoft.com/office/officeart/2005/8/layout/vList5"/>
    <dgm:cxn modelId="{5E39CB9E-69DA-4B69-8DD8-0B811C73F998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212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D01F7014-F334-4C46-A314-340ED80C32C0}" type="presOf" srcId="{B68EF120-9179-483C-8AAF-9904FC7AB157}" destId="{68E80A5F-0C52-4708-B250-B2CD40D0549D}" srcOrd="0" destOrd="0" presId="urn:microsoft.com/office/officeart/2005/8/layout/vList5"/>
    <dgm:cxn modelId="{01368817-5C63-4B5A-9ABE-082E750860F8}" type="presOf" srcId="{1B4D21D1-78CC-4431-95D7-8EC976B1DCEA}" destId="{8CF6388B-E7E9-4B02-A62F-994F5D1A8E64}" srcOrd="0" destOrd="0" presId="urn:microsoft.com/office/officeart/2005/8/layout/vList5"/>
    <dgm:cxn modelId="{936A95C1-14CD-40AE-8206-AA6C12EB55B2}" type="presParOf" srcId="{8CF6388B-E7E9-4B02-A62F-994F5D1A8E64}" destId="{1272F1A8-972D-4678-815D-C81C11E1F8D0}" srcOrd="0" destOrd="0" presId="urn:microsoft.com/office/officeart/2005/8/layout/vList5"/>
    <dgm:cxn modelId="{4F48C9A0-9F9F-4CAA-9E71-2ED08448DB74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CBE79-99BD-4FCB-AC60-6B4A378085E0}" type="presOf" srcId="{1B4D21D1-78CC-4431-95D7-8EC976B1DCEA}" destId="{8CF6388B-E7E9-4B02-A62F-994F5D1A8E64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37110715-F4D7-4CC4-BD06-6D8D80D3A2F2}" type="presOf" srcId="{B68EF120-9179-483C-8AAF-9904FC7AB157}" destId="{68E80A5F-0C52-4708-B250-B2CD40D0549D}" srcOrd="0" destOrd="0" presId="urn:microsoft.com/office/officeart/2005/8/layout/vList5"/>
    <dgm:cxn modelId="{A81A907B-DBBD-418E-8891-125370A0307B}" type="presParOf" srcId="{8CF6388B-E7E9-4B02-A62F-994F5D1A8E64}" destId="{1272F1A8-972D-4678-815D-C81C11E1F8D0}" srcOrd="0" destOrd="0" presId="urn:microsoft.com/office/officeart/2005/8/layout/vList5"/>
    <dgm:cxn modelId="{FA474F58-C0B5-4A1B-BA8D-D564B9AB6472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4D21D1-78CC-4431-95D7-8EC976B1DCEA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68EF120-9179-483C-8AAF-9904FC7AB157}">
      <dgm:prSet phldrT="[Текст]" custT="1"/>
      <dgm:spPr>
        <a:solidFill>
          <a:schemeClr val="accent1"/>
        </a:solidFill>
      </dgm:spPr>
      <dgm:t>
        <a:bodyPr vert="vert270"/>
        <a:lstStyle/>
        <a:p>
          <a:r>
            <a:rPr lang="ru-RU" sz="2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5C0AB3-A80D-4944-92ED-84504933B519}" type="parTrans" cxnId="{BC04B369-FDAE-4D24-9E57-9BCE3A585E55}">
      <dgm:prSet/>
      <dgm:spPr/>
      <dgm:t>
        <a:bodyPr/>
        <a:lstStyle/>
        <a:p>
          <a:endParaRPr lang="ru-RU"/>
        </a:p>
      </dgm:t>
    </dgm:pt>
    <dgm:pt modelId="{502C8CE2-3490-4386-AC71-732F0DE43938}" type="sibTrans" cxnId="{BC04B369-FDAE-4D24-9E57-9BCE3A585E55}">
      <dgm:prSet/>
      <dgm:spPr/>
      <dgm:t>
        <a:bodyPr/>
        <a:lstStyle/>
        <a:p>
          <a:endParaRPr lang="ru-RU"/>
        </a:p>
      </dgm:t>
    </dgm:pt>
    <dgm:pt modelId="{8CF6388B-E7E9-4B02-A62F-994F5D1A8E64}" type="pres">
      <dgm:prSet presAssocID="{1B4D21D1-78CC-4431-95D7-8EC976B1D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2F1A8-972D-4678-815D-C81C11E1F8D0}" type="pres">
      <dgm:prSet presAssocID="{B68EF120-9179-483C-8AAF-9904FC7AB157}" presName="linNode" presStyleCnt="0"/>
      <dgm:spPr/>
    </dgm:pt>
    <dgm:pt modelId="{68E80A5F-0C52-4708-B250-B2CD40D0549D}" type="pres">
      <dgm:prSet presAssocID="{B68EF120-9179-483C-8AAF-9904FC7AB157}" presName="parentText" presStyleLbl="node1" presStyleIdx="0" presStyleCnt="1" custScaleX="15786" custScaleY="95794" custLinFactX="-33121" custLinFactNeighborX="-100000" custLinFactNeighborY="-1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DD993-3548-4716-A5D0-5C2A27499CE5}" type="presOf" srcId="{B68EF120-9179-483C-8AAF-9904FC7AB157}" destId="{68E80A5F-0C52-4708-B250-B2CD40D0549D}" srcOrd="0" destOrd="0" presId="urn:microsoft.com/office/officeart/2005/8/layout/vList5"/>
    <dgm:cxn modelId="{BC04B369-FDAE-4D24-9E57-9BCE3A585E55}" srcId="{1B4D21D1-78CC-4431-95D7-8EC976B1DCEA}" destId="{B68EF120-9179-483C-8AAF-9904FC7AB157}" srcOrd="0" destOrd="0" parTransId="{255C0AB3-A80D-4944-92ED-84504933B519}" sibTransId="{502C8CE2-3490-4386-AC71-732F0DE43938}"/>
    <dgm:cxn modelId="{18B4E6A3-33A7-4559-BD6E-7851C10C023E}" type="presOf" srcId="{1B4D21D1-78CC-4431-95D7-8EC976B1DCEA}" destId="{8CF6388B-E7E9-4B02-A62F-994F5D1A8E64}" srcOrd="0" destOrd="0" presId="urn:microsoft.com/office/officeart/2005/8/layout/vList5"/>
    <dgm:cxn modelId="{F0DCF6D3-187B-4A26-B833-C866C7B7CCD1}" type="presParOf" srcId="{8CF6388B-E7E9-4B02-A62F-994F5D1A8E64}" destId="{1272F1A8-972D-4678-815D-C81C11E1F8D0}" srcOrd="0" destOrd="0" presId="urn:microsoft.com/office/officeart/2005/8/layout/vList5"/>
    <dgm:cxn modelId="{87B99FFA-2F80-4069-BBEE-3037C3A9D440}" type="presParOf" srcId="{1272F1A8-972D-4678-815D-C81C11E1F8D0}" destId="{68E80A5F-0C52-4708-B250-B2CD40D0549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положения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214.1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214.2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216.2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216.2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217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218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218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220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221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</a:t>
          </a:r>
          <a:r>
            <a:rPr lang="ru-RU" sz="2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222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223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209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51028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75399"/>
        <a:ext cx="450504" cy="615556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51028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225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75399"/>
        <a:ext cx="450504" cy="61555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226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227-231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209.1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210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211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212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0A5F-0C52-4708-B250-B2CD40D0549D}">
      <dsp:nvSpPr>
        <dsp:cNvPr id="0" name=""/>
        <dsp:cNvSpPr/>
      </dsp:nvSpPr>
      <dsp:spPr>
        <a:xfrm>
          <a:off x="0" y="70199"/>
          <a:ext cx="499246" cy="620431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Раздел X ст. 214</a:t>
          </a:r>
          <a:endParaRPr lang="ru-RU" sz="2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71" y="94570"/>
        <a:ext cx="450504" cy="615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776" tIns="44889" rIns="89776" bIns="4488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776" tIns="44889" rIns="89776" bIns="44889" rtlCol="0"/>
          <a:lstStyle>
            <a:lvl1pPr algn="r">
              <a:defRPr sz="1200"/>
            </a:lvl1pPr>
          </a:lstStyle>
          <a:p>
            <a:pPr>
              <a:defRPr/>
            </a:pPr>
            <a:fld id="{B50BC779-DDEC-49C4-8B16-641619A9E8D2}" type="datetimeFigureOut">
              <a:rPr lang="ru-RU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89776" tIns="44889" rIns="89776" bIns="448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89776" tIns="44889" rIns="89776" bIns="44889" rtlCol="0" anchor="b"/>
          <a:lstStyle>
            <a:lvl1pPr algn="r">
              <a:defRPr sz="1200"/>
            </a:lvl1pPr>
          </a:lstStyle>
          <a:p>
            <a:pPr>
              <a:defRPr/>
            </a:pPr>
            <a:fld id="{C7C85BCF-7CA3-4E83-9954-EBDA6FE85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78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757" tIns="44878" rIns="89757" bIns="44878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757" tIns="44878" rIns="89757" bIns="44878" rtlCol="0"/>
          <a:lstStyle>
            <a:lvl1pPr algn="r">
              <a:defRPr sz="1200"/>
            </a:lvl1pPr>
          </a:lstStyle>
          <a:p>
            <a:pPr>
              <a:defRPr/>
            </a:pPr>
            <a:fld id="{A003687E-5872-493D-95AF-0C587147621D}" type="datetimeFigureOut">
              <a:rPr lang="ru-RU"/>
              <a:pPr>
                <a:defRPr/>
              </a:pPr>
              <a:t>28.04.2022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7" tIns="44878" rIns="89757" bIns="44878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89757" tIns="44878" rIns="89757" bIns="4487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89757" tIns="44878" rIns="89757" bIns="4487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89757" tIns="44878" rIns="89757" bIns="44878" rtlCol="0" anchor="b"/>
          <a:lstStyle>
            <a:lvl1pPr algn="r">
              <a:defRPr sz="1200"/>
            </a:lvl1pPr>
          </a:lstStyle>
          <a:p>
            <a:pPr>
              <a:defRPr/>
            </a:pPr>
            <a:fld id="{B7B87646-B4FC-4863-B321-A6778A647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32699-843D-4184-8D87-D799FC85A4A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B7AE8-049F-4BD0-B3C5-79323F5AABB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6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F3E9-CB45-45A2-8BCC-DE58DE07A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1585-C89E-4209-90AA-3D0E44C76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98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0DB7-B6AE-4866-A74B-3D4C738DB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202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8761413" y="6526213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0AF6F2A4-915D-4013-A040-79C866AA4B38}" type="slidenum">
              <a:rPr lang="en-US" sz="120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pPr/>
              <a:t>‹#›</a:t>
            </a:fld>
            <a:endParaRPr lang="ru-RU" sz="120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138995" y="57727"/>
            <a:ext cx="6600913" cy="66386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ED4B-C14E-4B31-9ACF-83E0FEFE0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4C4B-41A7-424C-AD52-EE05F3A2E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4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2A76-1094-4169-A77A-5F585B565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3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A8E0-7F1B-4C74-8164-921D1AD9F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3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95E9-1AF0-4419-92DF-E6B3390B0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4A8F-DFC2-47C1-8BB5-DC52B63A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0565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BFE-D459-4643-B726-BA9728955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E702-FD56-453C-9686-24E8DECF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666666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Министерство здравоохранения и социального развития Российской Федерации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A0A0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78DD2F-D2BD-4806-A5BD-8A0F3903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9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784976" cy="189921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изменения 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Трудовом кодексе РФ</a:t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(новый Х раздел "Охрана труда")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438"/>
          <a:stretch>
            <a:fillRect/>
          </a:stretch>
        </p:blipFill>
        <p:spPr bwMode="auto">
          <a:xfrm>
            <a:off x="8423920" y="6381328"/>
            <a:ext cx="720080" cy="4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19909" y="3247566"/>
            <a:ext cx="7632700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Начальник Центра охраны труда, радиационной и экологической безопасности СО РАН к.т.н.</a:t>
            </a:r>
            <a:endParaRPr lang="ru-RU" b="1" i="1" dirty="0">
              <a:solidFill>
                <a:srgbClr val="6076B4">
                  <a:lumMod val="50000"/>
                </a:srgbClr>
              </a:solidFill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Фомин Вениамин Иванович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Тел./факс:</a:t>
            </a: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 (383) </a:t>
            </a: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238 </a:t>
            </a:r>
            <a:r>
              <a:rPr lang="ru-RU" sz="2400" b="1" i="1" dirty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36 07</a:t>
            </a: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;</a:t>
            </a:r>
            <a:endParaRPr lang="ru-RU" b="1" i="1" dirty="0" smtClean="0">
              <a:solidFill>
                <a:srgbClr val="6076B4">
                  <a:lumMod val="50000"/>
                </a:srgbClr>
              </a:solidFill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E-mail</a:t>
            </a:r>
            <a:r>
              <a:rPr lang="ru-RU" b="1" i="1" dirty="0" smtClean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: </a:t>
            </a: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3300745</a:t>
            </a:r>
            <a:r>
              <a:rPr lang="en-US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@ngs.ru;</a:t>
            </a:r>
            <a:r>
              <a:rPr lang="ru-RU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fvi@sb-ras.ru</a:t>
            </a:r>
            <a:endParaRPr lang="ru-RU" b="1" i="1" dirty="0">
              <a:solidFill>
                <a:srgbClr val="6076B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6076B4">
                    <a:lumMod val="50000"/>
                  </a:srgbClr>
                </a:solidFill>
                <a:cs typeface="Arial" pitchFamily="34" charset="0"/>
              </a:rPr>
              <a:t>Сайт:</a:t>
            </a:r>
            <a:r>
              <a:rPr lang="ru-RU" b="1" i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6076B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http://www.sbras.nsc.ru/cotreb/</a:t>
            </a:r>
            <a:endParaRPr lang="ru-RU" sz="2400" b="1" i="1" dirty="0">
              <a:solidFill>
                <a:srgbClr val="6076B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10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7800">
              <a:spcAft>
                <a:spcPts val="0"/>
              </a:spcAft>
            </a:pPr>
            <a:r>
              <a:rPr lang="ru-RU" sz="2000" dirty="0" smtClean="0"/>
              <a:t>Уточнены и добавлены обязанности работодателя, который должен обеспечить: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систематическое выявление </a:t>
            </a:r>
            <a:r>
              <a:rPr lang="ru-RU" sz="2200" b="1" i="1" dirty="0" smtClean="0"/>
              <a:t>опасностей и профессиональных рисков, </a:t>
            </a:r>
            <a:r>
              <a:rPr lang="ru-RU" sz="2200" b="1" i="1" dirty="0" smtClean="0">
                <a:solidFill>
                  <a:srgbClr val="C00000"/>
                </a:solidFill>
              </a:rPr>
              <a:t>их регулярный анализ и оценку</a:t>
            </a:r>
            <a:r>
              <a:rPr lang="ru-RU" sz="2200" dirty="0" smtClean="0"/>
              <a:t>;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dirty="0" smtClean="0"/>
              <a:t>разработку мер, направленных на </a:t>
            </a:r>
            <a:r>
              <a:rPr lang="ru-RU" sz="2200" b="1" i="1" dirty="0" smtClean="0"/>
              <a:t>обеспечение безопасных условий и охраны труда,</a:t>
            </a:r>
            <a:r>
              <a:rPr lang="ru-RU" sz="2200" dirty="0" smtClean="0"/>
              <a:t> </a:t>
            </a:r>
            <a:r>
              <a:rPr lang="ru-RU" sz="2200" b="1" i="1" dirty="0"/>
              <a:t>оценку уровня профессиональных рисков</a:t>
            </a:r>
            <a:r>
              <a:rPr lang="ru-RU" sz="2200" b="1" i="1" dirty="0" smtClean="0">
                <a:solidFill>
                  <a:srgbClr val="C00000"/>
                </a:solidFill>
              </a:rPr>
              <a:t> перед вводом в эксплуатацию</a:t>
            </a:r>
            <a:r>
              <a:rPr lang="ru-RU" sz="2200" b="1" i="1" dirty="0" smtClean="0"/>
              <a:t> производственных объектов, </a:t>
            </a:r>
            <a:r>
              <a:rPr lang="ru-RU" sz="2200" b="1" i="1" dirty="0" smtClean="0">
                <a:solidFill>
                  <a:srgbClr val="C00000"/>
                </a:solidFill>
              </a:rPr>
              <a:t>вновь организованных рабочих мест</a:t>
            </a:r>
            <a:r>
              <a:rPr lang="ru-RU" sz="2200" dirty="0" smtClean="0"/>
              <a:t>;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b="1" i="1" dirty="0" smtClean="0"/>
              <a:t>реализацию мероприятий по улучшению условий и охраны труда</a:t>
            </a:r>
            <a:r>
              <a:rPr lang="ru-RU" sz="2200" dirty="0" smtClean="0"/>
              <a:t>;</a:t>
            </a:r>
          </a:p>
          <a:p>
            <a:pPr marL="361950" indent="-271463">
              <a:buFont typeface="Wingdings" pitchFamily="2" charset="2"/>
              <a:buChar char="ü"/>
            </a:pPr>
            <a:r>
              <a:rPr lang="ru-RU" sz="2200" b="1" i="1" dirty="0" smtClean="0"/>
              <a:t>разработку и утверждение локальных нормативных актов по охране труда </a:t>
            </a:r>
            <a:r>
              <a:rPr lang="ru-RU" sz="2200" b="1" i="1" dirty="0" smtClean="0">
                <a:solidFill>
                  <a:srgbClr val="C00000"/>
                </a:solidFill>
              </a:rPr>
              <a:t>с учетом мнения выборного органа первичной профсоюзной организации </a:t>
            </a:r>
            <a:r>
              <a:rPr lang="ru-RU" sz="2200" dirty="0" smtClean="0"/>
              <a:t>или иного уполномоченного работниками представительного органа (при наличии такого представительного органа);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11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</a:pPr>
            <a:r>
              <a:rPr lang="ru-RU" dirty="0" smtClean="0"/>
              <a:t>Уточнены и добавлены обязанности работодателя, который должен обеспечить: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b="1" i="1" dirty="0" smtClean="0"/>
              <a:t>информирование работников об условиях и охране труда на их рабочих местах, о </a:t>
            </a:r>
            <a:r>
              <a:rPr lang="ru-RU" sz="2200" b="1" i="1" dirty="0" smtClean="0">
                <a:solidFill>
                  <a:srgbClr val="C00000"/>
                </a:solidFill>
              </a:rPr>
              <a:t>существующих профессиональных рисках и их уровнях</a:t>
            </a:r>
            <a:r>
              <a:rPr lang="ru-RU" sz="2200" dirty="0" smtClean="0"/>
              <a:t>, а также </a:t>
            </a:r>
            <a:br>
              <a:rPr lang="ru-RU" sz="2200" dirty="0" smtClean="0"/>
            </a:br>
            <a:r>
              <a:rPr lang="ru-RU" sz="2200" b="1" i="1" dirty="0" smtClean="0">
                <a:solidFill>
                  <a:srgbClr val="C00000"/>
                </a:solidFill>
              </a:rPr>
              <a:t>о мерах по защите от воздействия вредных и (или) опасных производственных факторов</a:t>
            </a:r>
            <a:r>
              <a:rPr lang="ru-RU" sz="2200" dirty="0" smtClean="0"/>
              <a:t>, </a:t>
            </a:r>
            <a:r>
              <a:rPr lang="ru-RU" sz="2200" b="1" i="1" dirty="0" smtClean="0"/>
              <a:t>имеющихся на рабочих местах</a:t>
            </a:r>
            <a:r>
              <a:rPr lang="ru-RU" sz="2200" dirty="0" smtClean="0"/>
              <a:t>, о предоставляемых им гарантиях, полагающихся им компенсациях и средствах индивидуальной защиты, </a:t>
            </a:r>
            <a:r>
              <a:rPr lang="ru-RU" sz="2200" b="1" i="1" dirty="0" smtClean="0"/>
              <a:t>об использовании приборов, устройств, оборудования и (или) комплексов (систем) приборов, устройств, оборудования, </a:t>
            </a:r>
            <a:r>
              <a:rPr lang="ru-RU" sz="2200" b="1" i="1" dirty="0" smtClean="0">
                <a:solidFill>
                  <a:srgbClr val="C00000"/>
                </a:solidFill>
              </a:rPr>
              <a:t>обеспечивающих дистанционную </a:t>
            </a:r>
            <a:r>
              <a:rPr lang="ru-RU" sz="2200" b="1" i="1" dirty="0" smtClean="0"/>
              <a:t>видео-, аудио- или иную </a:t>
            </a:r>
            <a:r>
              <a:rPr lang="ru-RU" sz="2200" b="1" i="1" dirty="0" smtClean="0">
                <a:solidFill>
                  <a:srgbClr val="C00000"/>
                </a:solidFill>
              </a:rPr>
              <a:t>фиксацию</a:t>
            </a:r>
            <a:r>
              <a:rPr lang="ru-RU" sz="2200" b="1" i="1" dirty="0" smtClean="0"/>
              <a:t> процессов производства работ, в </a:t>
            </a:r>
            <a:r>
              <a:rPr lang="ru-RU" sz="2200" b="1" i="1" dirty="0" smtClean="0">
                <a:solidFill>
                  <a:srgbClr val="C00000"/>
                </a:solidFill>
              </a:rPr>
              <a:t>целях контроля за безопасностью производства работ</a:t>
            </a:r>
            <a:r>
              <a:rPr lang="ru-RU" sz="22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12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</a:pPr>
            <a:r>
              <a:rPr lang="ru-RU" sz="2000" dirty="0" smtClean="0"/>
              <a:t>Уточнены и добавлены обязанности работодателя, который должен обеспечить:</a:t>
            </a:r>
            <a:endParaRPr lang="ru-RU" sz="2400" dirty="0" smtClean="0"/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b="1" i="1" dirty="0" smtClean="0"/>
              <a:t>ведение </a:t>
            </a:r>
            <a:r>
              <a:rPr lang="ru-RU" sz="2200" b="1" i="1" dirty="0" smtClean="0">
                <a:solidFill>
                  <a:srgbClr val="C00000"/>
                </a:solidFill>
              </a:rPr>
              <a:t>реестра</a:t>
            </a:r>
            <a:r>
              <a:rPr lang="ru-RU" sz="2200" b="1" i="1" dirty="0" smtClean="0"/>
              <a:t> (перечня) </a:t>
            </a:r>
            <a:r>
              <a:rPr lang="ru-RU" sz="2200" b="1" i="1" dirty="0" smtClean="0">
                <a:solidFill>
                  <a:srgbClr val="C00000"/>
                </a:solidFill>
              </a:rPr>
              <a:t>нормативных правовых актов</a:t>
            </a:r>
            <a:r>
              <a:rPr lang="ru-RU" sz="2200" b="1" i="1" dirty="0" smtClean="0"/>
              <a:t> </a:t>
            </a:r>
            <a:r>
              <a:rPr lang="ru-RU" sz="2200" dirty="0" smtClean="0"/>
              <a:t>(в том числе с использованием электронных вычислительных машин и баз данных), </a:t>
            </a:r>
            <a:r>
              <a:rPr lang="ru-RU" sz="2200" b="1" i="1" dirty="0" smtClean="0"/>
              <a:t>содержа</a:t>
            </a:r>
            <a:r>
              <a:rPr lang="ru-RU" sz="2200" b="1" i="1" dirty="0"/>
              <a:t>щих </a:t>
            </a:r>
            <a:r>
              <a:rPr lang="ru-RU" sz="2200" b="1" i="1" dirty="0" smtClean="0">
                <a:solidFill>
                  <a:srgbClr val="C00000"/>
                </a:solidFill>
              </a:rPr>
              <a:t>требования охраны труда</a:t>
            </a:r>
            <a:r>
              <a:rPr lang="ru-RU" sz="2200" dirty="0" smtClean="0"/>
              <a:t>, в </a:t>
            </a:r>
            <a:r>
              <a:rPr lang="ru-RU" sz="2200" b="1" i="1" dirty="0" smtClean="0"/>
              <a:t>соответствии со спецификой своей деятельности</a:t>
            </a:r>
            <a:r>
              <a:rPr lang="ru-RU" sz="2200" dirty="0" smtClean="0"/>
              <a:t>, а также </a:t>
            </a:r>
            <a:r>
              <a:rPr lang="ru-RU" sz="2200" b="1" i="1" dirty="0"/>
              <a:t>доступ работников к</a:t>
            </a:r>
            <a:r>
              <a:rPr lang="ru-RU" sz="2200" b="1" i="1" dirty="0" smtClean="0">
                <a:solidFill>
                  <a:srgbClr val="C00000"/>
                </a:solidFill>
              </a:rPr>
              <a:t> актуальным редакциям</a:t>
            </a:r>
            <a:r>
              <a:rPr lang="ru-RU" sz="2200" b="1" i="1" dirty="0" smtClean="0"/>
              <a:t> таких нормативных правовых актов</a:t>
            </a:r>
            <a:r>
              <a:rPr lang="ru-RU" sz="2200" dirty="0" smtClean="0"/>
              <a:t>;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приостановление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производства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работ</a:t>
            </a:r>
            <a:r>
              <a:rPr lang="ru-RU" sz="2200" dirty="0" smtClean="0"/>
              <a:t>, а также </a:t>
            </a:r>
            <a:r>
              <a:rPr lang="ru-RU" sz="2200" b="1" i="1" dirty="0" smtClean="0"/>
              <a:t>эксплуатации оборудования, зданий или сооружений, осуществления отдельных видов деятельности, оказания услуг </a:t>
            </a:r>
            <a:r>
              <a:rPr lang="ru-RU" sz="2200" b="1" i="1" dirty="0" smtClean="0">
                <a:solidFill>
                  <a:srgbClr val="C00000"/>
                </a:solidFill>
              </a:rPr>
              <a:t>при возникновении угрозы жизни и здоровью работников </a:t>
            </a:r>
            <a:r>
              <a:rPr lang="ru-RU" sz="2200" b="1" i="1" dirty="0" smtClean="0"/>
              <a:t>до устранения такой угрозы</a:t>
            </a:r>
            <a:r>
              <a:rPr lang="ru-RU" sz="2200" dirty="0" smtClean="0"/>
              <a:t>;</a:t>
            </a:r>
          </a:p>
          <a:p>
            <a:pPr marL="361950" lvl="1" indent="-271463">
              <a:buFont typeface="Wingdings" pitchFamily="2" charset="2"/>
              <a:buChar char="ü"/>
            </a:pPr>
            <a:r>
              <a:rPr lang="ru-RU" sz="2200" dirty="0" smtClean="0"/>
              <a:t>соблюдение установленных для отдельных категорий работников ограничений на привлечение их к выполнению работ с вредными и (или) опасными условиями труда;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13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361950"/>
            <a:r>
              <a:rPr lang="ru-RU" sz="2500" b="1" i="1" dirty="0" smtClean="0"/>
              <a:t>При производстве работ </a:t>
            </a:r>
            <a:r>
              <a:rPr lang="ru-RU" sz="2500" dirty="0" smtClean="0"/>
              <a:t>(оказании услуг) </a:t>
            </a:r>
            <a:r>
              <a:rPr lang="ru-RU" sz="2500" b="1" i="1" dirty="0" smtClean="0"/>
              <a:t>на территории, находящейся под контролем </a:t>
            </a:r>
            <a:r>
              <a:rPr lang="ru-RU" sz="2500" b="1" i="1" dirty="0" smtClean="0">
                <a:solidFill>
                  <a:srgbClr val="C00000"/>
                </a:solidFill>
              </a:rPr>
              <a:t>другого</a:t>
            </a:r>
            <a:r>
              <a:rPr lang="ru-RU" sz="2500" b="1" i="1" dirty="0" smtClean="0"/>
              <a:t> работодателя</a:t>
            </a:r>
            <a:r>
              <a:rPr lang="ru-RU" sz="2500" dirty="0" smtClean="0"/>
              <a:t>, </a:t>
            </a:r>
            <a:r>
              <a:rPr lang="ru-RU" sz="2500" b="1" i="1" dirty="0" smtClean="0"/>
              <a:t>работодатель</a:t>
            </a:r>
            <a:r>
              <a:rPr lang="ru-RU" sz="2500" dirty="0" smtClean="0"/>
              <a:t>, осуществляющий производство работ, </a:t>
            </a:r>
            <a:r>
              <a:rPr lang="ru-RU" sz="2500" b="1" i="1" dirty="0" smtClean="0"/>
              <a:t>обязан перед началом производства работ</a:t>
            </a:r>
            <a:r>
              <a:rPr lang="ru-RU" sz="2500" dirty="0" smtClean="0"/>
              <a:t> </a:t>
            </a:r>
            <a:r>
              <a:rPr lang="ru-RU" sz="2500" b="1" i="1" dirty="0" smtClean="0"/>
              <a:t>согласовать с </a:t>
            </a:r>
            <a:r>
              <a:rPr lang="ru-RU" sz="2500" b="1" i="1" dirty="0" smtClean="0">
                <a:solidFill>
                  <a:srgbClr val="C00000"/>
                </a:solidFill>
              </a:rPr>
              <a:t>другим</a:t>
            </a:r>
            <a:r>
              <a:rPr lang="ru-RU" sz="2500" b="1" i="1" dirty="0" smtClean="0"/>
              <a:t> работодателем мероприятия по предотвращению случаев повреждения здоровья работников, в том числе работников сторонних организаций, производящих работы на данной территории</a:t>
            </a:r>
            <a:r>
              <a:rPr lang="ru-RU" sz="2500" dirty="0" smtClean="0"/>
              <a:t>. </a:t>
            </a:r>
          </a:p>
          <a:p>
            <a:pPr indent="361950"/>
            <a:r>
              <a:rPr lang="ru-RU" sz="2400" dirty="0" smtClean="0"/>
              <a:t>Примерный перечень мероприятий по предотвращению случаев повреждения здоровья работников утвержден приказом Минтруда РФ от 22.09.2021 № 656н.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14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361950"/>
            <a:r>
              <a:rPr lang="ru-RU" sz="2400" b="1" dirty="0" smtClean="0"/>
              <a:t>Статья 214.1. Запрет на работу в опасных условиях труда</a:t>
            </a: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(новая статья</a:t>
            </a:r>
            <a:r>
              <a:rPr lang="ru-RU" sz="2000" dirty="0" smtClean="0"/>
              <a:t>)</a:t>
            </a:r>
          </a:p>
          <a:p>
            <a:pPr indent="361950"/>
            <a:r>
              <a:rPr lang="ru-RU" sz="2000" dirty="0" smtClean="0"/>
              <a:t>Работодатель обязан </a:t>
            </a:r>
            <a:r>
              <a:rPr lang="ru-RU" sz="2000" b="1" i="1" dirty="0" smtClean="0"/>
              <a:t>приостановить работы </a:t>
            </a:r>
            <a:r>
              <a:rPr lang="ru-RU" sz="2000" dirty="0" smtClean="0"/>
              <a:t>на рабочих местах в случаях, </a:t>
            </a:r>
            <a:r>
              <a:rPr lang="ru-RU" sz="2000" b="1" i="1" dirty="0" smtClean="0"/>
              <a:t>если условия труда </a:t>
            </a:r>
            <a:r>
              <a:rPr lang="ru-RU" sz="2000" dirty="0" smtClean="0"/>
              <a:t>на таких рабочих местах по результатам специальной оценки условий труда </a:t>
            </a:r>
            <a:r>
              <a:rPr lang="ru-RU" sz="2000" b="1" i="1" dirty="0" smtClean="0"/>
              <a:t>отнесены к </a:t>
            </a:r>
            <a:r>
              <a:rPr lang="ru-RU" sz="2000" b="1" i="1" dirty="0" smtClean="0">
                <a:solidFill>
                  <a:srgbClr val="C00000"/>
                </a:solidFill>
              </a:rPr>
              <a:t>опасному классу </a:t>
            </a:r>
            <a:r>
              <a:rPr lang="ru-RU" sz="2000" b="1" i="1" dirty="0" smtClean="0"/>
              <a:t>условий труда</a:t>
            </a:r>
            <a:r>
              <a:rPr lang="ru-RU" sz="2000" dirty="0" smtClean="0"/>
              <a:t> (4 класс).</a:t>
            </a:r>
          </a:p>
          <a:p>
            <a:pPr indent="361950"/>
            <a:r>
              <a:rPr lang="ru-RU" sz="2000" b="1" i="1" dirty="0" smtClean="0"/>
              <a:t>Приостановка работ осуществляется до устранения оснований, послуживших установлению опасного класса условий труда</a:t>
            </a:r>
            <a:r>
              <a:rPr lang="ru-RU" sz="2000" dirty="0" smtClean="0"/>
              <a:t>.</a:t>
            </a:r>
          </a:p>
          <a:p>
            <a:pPr indent="361950"/>
            <a:r>
              <a:rPr lang="ru-RU" sz="2000" dirty="0"/>
              <a:t>Возобновление деятельности работодателя на рабочих местах, допускается только </a:t>
            </a:r>
            <a:r>
              <a:rPr lang="ru-RU" sz="2000" b="1" i="1" dirty="0"/>
              <a:t>по результатам внеплановой специальной оценки условий труда, подтверждающей снижение класса условий труда.</a:t>
            </a:r>
          </a:p>
          <a:p>
            <a:pPr indent="361950"/>
            <a:r>
              <a:rPr lang="ru-RU" sz="2000" dirty="0"/>
              <a:t>Установленный настоящей статьей </a:t>
            </a:r>
            <a:r>
              <a:rPr lang="ru-RU" sz="2000" b="1" i="1" dirty="0"/>
              <a:t>запрет не распространяется на работы, связанные с предотвращением или устранением последствий чрезвычайных ситуаций</a:t>
            </a:r>
            <a:r>
              <a:rPr lang="ru-RU" sz="2000" b="1" dirty="0"/>
              <a:t>, </a:t>
            </a:r>
            <a:r>
              <a:rPr lang="ru-RU" sz="2000" dirty="0"/>
              <a:t>а также на отдельные виды работ, перечень которых </a:t>
            </a:r>
            <a:r>
              <a:rPr lang="ru-RU" sz="2000" dirty="0" smtClean="0"/>
              <a:t>утвержден</a:t>
            </a:r>
            <a:r>
              <a:rPr lang="ru-RU" sz="2000" b="1" i="1" dirty="0" smtClean="0"/>
              <a:t> </a:t>
            </a:r>
            <a:r>
              <a:rPr lang="ru-RU" sz="2000" dirty="0" smtClean="0"/>
              <a:t>распоряжением Правительства </a:t>
            </a:r>
            <a:r>
              <a:rPr lang="ru-RU" sz="2000" dirty="0"/>
              <a:t>РФ от 04.12.2021 </a:t>
            </a:r>
            <a:r>
              <a:rPr lang="ru-RU" sz="2000" dirty="0" smtClean="0"/>
              <a:t>№ 3455-р.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15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 b="1" dirty="0" smtClean="0"/>
              <a:t>Статья 214.2. Права работодателя в области охраны труда </a:t>
            </a: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новая статья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sz="2200" dirty="0" smtClean="0"/>
          </a:p>
          <a:p>
            <a:r>
              <a:rPr lang="ru-RU" sz="2200" dirty="0" smtClean="0"/>
              <a:t>Работодатель </a:t>
            </a:r>
            <a:r>
              <a:rPr lang="ru-RU" sz="2200" b="1" i="1" dirty="0" smtClean="0">
                <a:solidFill>
                  <a:srgbClr val="C00000"/>
                </a:solidFill>
              </a:rPr>
              <a:t>имеет право</a:t>
            </a:r>
            <a:r>
              <a:rPr lang="ru-RU" sz="2200" dirty="0" smtClean="0"/>
              <a:t>:</a:t>
            </a:r>
          </a:p>
          <a:p>
            <a:pPr marL="271463" indent="-180975">
              <a:buFont typeface="Wingdings" pitchFamily="2" charset="2"/>
              <a:buChar char="ü"/>
            </a:pPr>
            <a:r>
              <a:rPr lang="ru-RU" sz="2200" b="1" i="1" dirty="0" smtClean="0"/>
              <a:t>использовать</a:t>
            </a:r>
            <a:r>
              <a:rPr lang="ru-RU" sz="2200" dirty="0" smtClean="0"/>
              <a:t> </a:t>
            </a:r>
            <a:r>
              <a:rPr lang="ru-RU" sz="2200" b="1" i="1" dirty="0" smtClean="0"/>
              <a:t>в целях контроля за безопасностью производства работ приборы, устройства, оборудование и (или) комплексы (системы) приборов, устройств, оборудования, обеспечивающих дистанционную видео-, аудио- или иную фиксацию</a:t>
            </a:r>
            <a:r>
              <a:rPr lang="ru-RU" sz="2200" dirty="0" smtClean="0"/>
              <a:t> </a:t>
            </a:r>
            <a:r>
              <a:rPr lang="ru-RU" sz="2200" b="1" i="1" dirty="0" smtClean="0"/>
              <a:t>процессов производства работ</a:t>
            </a:r>
            <a:r>
              <a:rPr lang="ru-RU" sz="2200" dirty="0" smtClean="0"/>
              <a:t>, обеспечивать хранение полученной информации;</a:t>
            </a:r>
          </a:p>
          <a:p>
            <a:pPr marL="271463" indent="-180975">
              <a:buFont typeface="Wingdings" pitchFamily="2" charset="2"/>
              <a:buChar char="ü"/>
            </a:pPr>
            <a:r>
              <a:rPr lang="ru-RU" sz="2200" b="1" i="1" dirty="0" smtClean="0"/>
              <a:t>вести электронный документооборот </a:t>
            </a:r>
            <a:r>
              <a:rPr lang="ru-RU" sz="2200" dirty="0" smtClean="0"/>
              <a:t>в области охраны труда (с учетом требований ст. </a:t>
            </a:r>
            <a:r>
              <a:rPr lang="ru-RU" sz="2200" dirty="0" smtClean="0"/>
              <a:t>22.1 ТК РФ);</a:t>
            </a:r>
            <a:endParaRPr lang="ru-RU" sz="2200" dirty="0" smtClean="0"/>
          </a:p>
          <a:p>
            <a:pPr marL="271463" indent="-180975">
              <a:buFont typeface="Wingdings" pitchFamily="2" charset="2"/>
              <a:buChar char="ü"/>
            </a:pPr>
            <a:r>
              <a:rPr lang="ru-RU" sz="2200" b="1" i="1" dirty="0" smtClean="0"/>
              <a:t>предоставлять государственным </a:t>
            </a:r>
            <a:r>
              <a:rPr lang="ru-RU" sz="2200" b="1" i="1" dirty="0"/>
              <a:t>инспекциям труда в субъектах РФ </a:t>
            </a:r>
            <a:r>
              <a:rPr lang="ru-RU" sz="2200" b="1" i="1" dirty="0" smtClean="0"/>
              <a:t>дистанционный доступ к наблюдению за безопасным производством работ, а также к базам электронных документов работодателя </a:t>
            </a:r>
            <a:r>
              <a:rPr lang="ru-RU" sz="2200" dirty="0" smtClean="0"/>
              <a:t>в области охраны труда</a:t>
            </a:r>
            <a:r>
              <a:rPr lang="ru-RU" sz="2000" b="1" i="1" dirty="0" smtClean="0"/>
              <a:t>.</a:t>
            </a:r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16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Статья 215. Обязанности работника в области охраны труда</a:t>
            </a:r>
            <a:r>
              <a:rPr lang="ru-RU" sz="2400" dirty="0" smtClean="0"/>
              <a:t> </a:t>
            </a:r>
            <a:r>
              <a:rPr lang="ru-RU" sz="2000" dirty="0" smtClean="0"/>
              <a:t>(в прежней редакции </a:t>
            </a:r>
            <a:r>
              <a:rPr lang="ru-RU" sz="2000" dirty="0" smtClean="0">
                <a:solidFill>
                  <a:srgbClr val="FF0000"/>
                </a:solidFill>
              </a:rPr>
              <a:t>это ст. 214</a:t>
            </a:r>
            <a:r>
              <a:rPr lang="ru-RU" sz="2000" dirty="0" smtClean="0"/>
              <a:t>)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100" dirty="0" smtClean="0"/>
              <a:t>Работник обязан:</a:t>
            </a:r>
          </a:p>
          <a:p>
            <a:pPr marL="271463" indent="-271463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100" b="1" i="1" dirty="0" smtClean="0"/>
              <a:t>правильно:  использовать производственное оборудование, инструменты, сырье и материалы, применять технологию</a:t>
            </a:r>
            <a:r>
              <a:rPr lang="ru-RU" sz="2100" dirty="0" smtClean="0"/>
              <a:t>;</a:t>
            </a:r>
          </a:p>
          <a:p>
            <a:pPr marL="271463" indent="-271463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100" b="1" i="1" dirty="0" smtClean="0"/>
              <a:t>следить за исправностью используемых оборудования и инструментов </a:t>
            </a:r>
            <a:r>
              <a:rPr lang="ru-RU" sz="2100" dirty="0" smtClean="0"/>
              <a:t>в пределах выполнения своей трудовой функции;</a:t>
            </a:r>
          </a:p>
          <a:p>
            <a:pPr marL="271463" indent="-271463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100" b="1" i="1" dirty="0" smtClean="0">
                <a:solidFill>
                  <a:srgbClr val="C00000"/>
                </a:solidFill>
              </a:rPr>
              <a:t>немедленно извещать </a:t>
            </a:r>
            <a:r>
              <a:rPr lang="ru-RU" sz="2100" b="1" i="1" dirty="0" smtClean="0"/>
              <a:t>своего непосредственного или вышестоящего руководителя </a:t>
            </a:r>
            <a:r>
              <a:rPr lang="ru-RU" sz="2100" dirty="0"/>
              <a:t>о </a:t>
            </a:r>
            <a:r>
              <a:rPr lang="ru-RU" sz="2100" dirty="0" smtClean="0"/>
              <a:t>любой известной ему ситуации, </a:t>
            </a:r>
            <a:r>
              <a:rPr lang="ru-RU" sz="2100" b="1" i="1" dirty="0" smtClean="0"/>
              <a:t>угрожающей жизни и здоровью </a:t>
            </a:r>
            <a:r>
              <a:rPr lang="ru-RU" sz="2100" b="1" i="1" dirty="0"/>
              <a:t>людей</a:t>
            </a:r>
            <a:r>
              <a:rPr lang="ru-RU" sz="2100" dirty="0" smtClean="0"/>
              <a:t>, </a:t>
            </a:r>
            <a:r>
              <a:rPr lang="ru-RU" sz="2100" dirty="0" smtClean="0">
                <a:solidFill>
                  <a:srgbClr val="C00000"/>
                </a:solidFill>
              </a:rPr>
              <a:t>о </a:t>
            </a:r>
            <a:r>
              <a:rPr lang="ru-RU" sz="2100" b="1" i="1" dirty="0" smtClean="0">
                <a:solidFill>
                  <a:srgbClr val="C00000"/>
                </a:solidFill>
              </a:rPr>
              <a:t>нарушении работниками и другими лицами</a:t>
            </a:r>
            <a:r>
              <a:rPr lang="ru-RU" sz="2100" b="1" i="1" dirty="0" smtClean="0"/>
              <a:t>, участвующими в производственной деятельности работодателя</a:t>
            </a:r>
            <a:r>
              <a:rPr lang="ru-RU" sz="2100" dirty="0" smtClean="0"/>
              <a:t>, </a:t>
            </a:r>
            <a:r>
              <a:rPr lang="ru-RU" sz="2100" b="1" i="1" dirty="0" smtClean="0">
                <a:solidFill>
                  <a:srgbClr val="C00000"/>
                </a:solidFill>
              </a:rPr>
              <a:t>требований охраны труда</a:t>
            </a:r>
            <a:r>
              <a:rPr lang="ru-RU" sz="2100" dirty="0" smtClean="0"/>
              <a:t>, </a:t>
            </a:r>
            <a:r>
              <a:rPr lang="ru-RU" sz="2100" b="1" i="1" dirty="0" smtClean="0"/>
              <a:t>о каждом известном ему несчастном случае</a:t>
            </a:r>
            <a:r>
              <a:rPr lang="ru-RU" sz="2100" dirty="0" smtClean="0"/>
              <a:t>, происшедшем на производстве, или </a:t>
            </a:r>
            <a:r>
              <a:rPr lang="ru-RU" sz="2100" b="1" i="1" dirty="0" smtClean="0"/>
              <a:t>об ухудшении состояния своего здоровья, в том числе о проявлении признаков профессионального заболевания, острого отравления</a:t>
            </a:r>
            <a:r>
              <a:rPr lang="ru-RU" sz="21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17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77800"/>
            <a:r>
              <a:rPr lang="ru-RU" sz="2400" b="1" dirty="0" smtClean="0"/>
              <a:t>Статья 216.2. Право работника на получение информации об условиях и охране труда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dirty="0" smtClean="0">
                <a:solidFill>
                  <a:srgbClr val="FF0000"/>
                </a:solidFill>
              </a:rPr>
              <a:t>(новая статья)</a:t>
            </a:r>
          </a:p>
          <a:p>
            <a:pPr indent="355600"/>
            <a:r>
              <a:rPr lang="ru-RU" sz="2200" dirty="0" smtClean="0"/>
              <a:t>Каждый работник имеет право на получение </a:t>
            </a:r>
            <a:r>
              <a:rPr lang="ru-RU" sz="2200" b="1" i="1" dirty="0" smtClean="0"/>
              <a:t>актуальной и достоверной информации</a:t>
            </a:r>
            <a:r>
              <a:rPr lang="ru-RU" sz="2200" dirty="0" smtClean="0"/>
              <a:t> </a:t>
            </a:r>
            <a:r>
              <a:rPr lang="ru-RU" sz="2200" b="1" i="1" dirty="0" smtClean="0"/>
              <a:t>об условиях и охране труда </a:t>
            </a:r>
            <a:r>
              <a:rPr lang="ru-RU" sz="2200" dirty="0" smtClean="0"/>
              <a:t>на его рабочем месте, </a:t>
            </a:r>
            <a:r>
              <a:rPr lang="ru-RU" sz="2200" b="1" i="1" dirty="0" smtClean="0"/>
              <a:t>о существующих профессиональных рисках и их уровнях</a:t>
            </a:r>
            <a:r>
              <a:rPr lang="ru-RU" sz="2200" dirty="0" smtClean="0"/>
              <a:t>, а также о мерах по защите от воздействия вредных и (или) опасных производственных факторов, имеющихся на рабочем месте, о предоставляемых ему гарантиях, полагающихся ему компенсациях и средствах индивидуальной защиты, </a:t>
            </a:r>
            <a:r>
              <a:rPr lang="ru-RU" sz="2200" b="1" i="1" dirty="0" smtClean="0"/>
              <a:t>об использовании приборов, устройств, оборудования и (или) комплексов (систем) приборов, устройств, оборудования, обеспечивающих дистанционную видео-, аудио- или иную фиксацию процессов производства работ</a:t>
            </a:r>
            <a:r>
              <a:rPr lang="ru-RU" sz="2200" dirty="0" smtClean="0"/>
              <a:t>, в целях контроля за безопасностью производства работ.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18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 smtClean="0"/>
              <a:t>Статья 216.2. Право работника на получение информации об условиях и охране </a:t>
            </a:r>
            <a:r>
              <a:rPr lang="ru-RU" sz="1600" dirty="0"/>
              <a:t>труда (новая статья)</a:t>
            </a:r>
          </a:p>
          <a:p>
            <a:pPr indent="361950"/>
            <a:r>
              <a:rPr lang="ru-RU" sz="2200" b="1" i="1" dirty="0" smtClean="0"/>
              <a:t>Работодатель</a:t>
            </a:r>
            <a:r>
              <a:rPr lang="ru-RU" sz="2200" dirty="0" smtClean="0"/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обязан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незамедлительно</a:t>
            </a:r>
            <a:r>
              <a:rPr lang="ru-RU" sz="2200" b="1" i="1" dirty="0" smtClean="0"/>
              <a:t> проинформировать работника</a:t>
            </a:r>
            <a:r>
              <a:rPr lang="ru-RU" sz="2200" dirty="0" smtClean="0"/>
              <a:t> </a:t>
            </a:r>
            <a:r>
              <a:rPr lang="ru-RU" sz="2200" b="1" i="1" dirty="0" smtClean="0"/>
              <a:t>об отнесении условий труда на его рабочем месте </a:t>
            </a:r>
            <a:r>
              <a:rPr lang="ru-RU" sz="2200" dirty="0" smtClean="0"/>
              <a:t>по результатам специальной оценки условий труда </a:t>
            </a:r>
            <a:r>
              <a:rPr lang="ru-RU" sz="2200" b="1" i="1" dirty="0" smtClean="0"/>
              <a:t>к опасному классу условий труда</a:t>
            </a:r>
            <a:r>
              <a:rPr lang="ru-RU" sz="2200" dirty="0" smtClean="0"/>
              <a:t>. </a:t>
            </a:r>
          </a:p>
          <a:p>
            <a:pPr indent="361950"/>
            <a:r>
              <a:rPr lang="ru-RU" sz="2000" b="1" i="1" dirty="0" smtClean="0"/>
              <a:t>Приказ Минтруда </a:t>
            </a:r>
            <a:r>
              <a:rPr lang="ru-RU" sz="2000" b="1" i="1" dirty="0"/>
              <a:t>РФ </a:t>
            </a:r>
            <a:r>
              <a:rPr lang="ru-RU" sz="2000" b="1" i="1" dirty="0" smtClean="0"/>
              <a:t>от 29.10.2021 </a:t>
            </a:r>
            <a:r>
              <a:rPr lang="ru-RU" sz="2000" b="1" i="1" dirty="0"/>
              <a:t>г. № 773н </a:t>
            </a:r>
            <a:r>
              <a:rPr lang="ru-RU" sz="2000" dirty="0"/>
              <a:t>Об утверждении форм (способов) информирования работников об их трудовых правах, включая право на безопасные условия и охрану труда, и примерного перечня информационных материалов в целях информирования работников об их трудовых правах, включая право на безопасные условия и охрану </a:t>
            </a:r>
            <a:r>
              <a:rPr lang="ru-RU" sz="2000" dirty="0" smtClean="0"/>
              <a:t>труда.</a:t>
            </a:r>
          </a:p>
          <a:p>
            <a:pPr indent="361950"/>
            <a:r>
              <a:rPr lang="ru-RU" sz="2000" b="1" i="1" dirty="0"/>
              <a:t>Приказ Минтруда </a:t>
            </a:r>
            <a:r>
              <a:rPr lang="ru-RU" sz="2000" b="1" i="1" dirty="0" smtClean="0"/>
              <a:t>РФ </a:t>
            </a:r>
            <a:r>
              <a:rPr lang="ru-RU" sz="2000" b="1" i="1" dirty="0"/>
              <a:t>от 17.12.2021 № 894 </a:t>
            </a:r>
            <a:r>
              <a:rPr lang="ru-RU" sz="2000" dirty="0"/>
              <a:t>"Об утверждении рекомендаций по размещению работодателем информационных материалов в целях информирования работников об их трудовых правах, включая право на безопасные условия и охрану </a:t>
            </a:r>
            <a:r>
              <a:rPr lang="ru-RU" sz="2000" dirty="0" smtClean="0"/>
              <a:t>труда.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19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Статья 217. Система управления охраной труда </a:t>
            </a:r>
            <a:r>
              <a:rPr lang="ru-RU" sz="2000" dirty="0" smtClean="0">
                <a:solidFill>
                  <a:srgbClr val="FF0000"/>
                </a:solidFill>
              </a:rPr>
              <a:t>(новая статья)</a:t>
            </a:r>
            <a:endParaRPr lang="ru-RU" sz="2400" dirty="0" smtClean="0">
              <a:solidFill>
                <a:srgbClr val="FF0000"/>
              </a:solidFill>
            </a:endParaRPr>
          </a:p>
          <a:p>
            <a:pPr indent="361950"/>
            <a:endParaRPr lang="ru-RU" sz="2400" dirty="0" smtClean="0"/>
          </a:p>
          <a:p>
            <a:pPr indent="361950"/>
            <a:r>
              <a:rPr lang="ru-RU" sz="2800" dirty="0" smtClean="0"/>
              <a:t>В соответствии с данной статьей работодатель обязан </a:t>
            </a:r>
            <a:r>
              <a:rPr lang="ru-RU" sz="2800" b="1" i="1" dirty="0" smtClean="0"/>
              <a:t>создать и обеспечить функционирование Системы управления охраной труда</a:t>
            </a:r>
            <a:r>
              <a:rPr lang="ru-RU" sz="2800" dirty="0" smtClean="0"/>
              <a:t>, которая создается в организации в соответствии с </a:t>
            </a:r>
            <a:r>
              <a:rPr lang="ru-RU" sz="2800" b="1" i="1" dirty="0" smtClean="0"/>
              <a:t>Примерным</a:t>
            </a:r>
            <a:r>
              <a:rPr lang="ru-RU" sz="2800" dirty="0" smtClean="0"/>
              <a:t> </a:t>
            </a:r>
            <a:r>
              <a:rPr lang="ru-RU" sz="2800" b="1" i="1" dirty="0" smtClean="0"/>
              <a:t>положением</a:t>
            </a:r>
            <a:r>
              <a:rPr lang="ru-RU" sz="2800" dirty="0" smtClean="0"/>
              <a:t> о системе управления охраной труда</a:t>
            </a:r>
            <a:r>
              <a:rPr lang="ru-RU" sz="2800" dirty="0"/>
              <a:t>, </a:t>
            </a:r>
            <a:r>
              <a:rPr lang="ru-RU" sz="2800" dirty="0" smtClean="0"/>
              <a:t>утвержденным приказом Минтруда </a:t>
            </a:r>
            <a:r>
              <a:rPr lang="ru-RU" sz="2800" dirty="0"/>
              <a:t>России от 29 октября 2021 г. </a:t>
            </a:r>
            <a:r>
              <a:rPr lang="ru-RU" sz="2800" dirty="0" smtClean="0"/>
              <a:t>№ 776н.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176471746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4531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271463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Федеральным законом от 02.07.2021 № 311-ФЗ внесены революционные изменений в Трудовой кодекс Российской Федерации, которые </a:t>
            </a:r>
            <a:r>
              <a:rPr lang="ru-RU" sz="2400" dirty="0"/>
              <a:t>меняют суть управления охраной </a:t>
            </a:r>
            <a:r>
              <a:rPr lang="ru-RU" sz="2400" dirty="0" smtClean="0"/>
              <a:t>труда.</a:t>
            </a:r>
            <a:endParaRPr lang="ru-RU" sz="2400" dirty="0" smtClean="0">
              <a:solidFill>
                <a:srgbClr val="C00000"/>
              </a:solidFill>
            </a:endParaRPr>
          </a:p>
          <a:p>
            <a:pPr indent="271463">
              <a:spcBef>
                <a:spcPts val="0"/>
              </a:spcBef>
              <a:spcAft>
                <a:spcPts val="600"/>
              </a:spcAft>
            </a:pPr>
            <a:r>
              <a:rPr lang="ru-RU" sz="2400" b="1" i="1" dirty="0" smtClean="0"/>
              <a:t>Данными изменениями завершился переход управления охраной труда от </a:t>
            </a:r>
            <a:r>
              <a:rPr lang="ru-RU" sz="2400" b="1" i="1" dirty="0" smtClean="0">
                <a:solidFill>
                  <a:srgbClr val="C00000"/>
                </a:solidFill>
              </a:rPr>
              <a:t>системы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исполнения обязательных требований</a:t>
            </a:r>
            <a:r>
              <a:rPr lang="ru-RU" sz="2400" b="1" i="1" dirty="0" smtClean="0"/>
              <a:t>, установленных в различных НПА, к </a:t>
            </a:r>
            <a:r>
              <a:rPr lang="ru-RU" sz="2400" b="1" i="1" dirty="0" smtClean="0">
                <a:solidFill>
                  <a:srgbClr val="C00000"/>
                </a:solidFill>
              </a:rPr>
              <a:t>системе снижения рисков повреждения здоровья </a:t>
            </a:r>
            <a:r>
              <a:rPr lang="ru-RU" sz="2400" b="1" i="1" dirty="0" smtClean="0"/>
              <a:t>работника</a:t>
            </a:r>
            <a:r>
              <a:rPr lang="ru-RU" sz="2400" dirty="0" smtClean="0"/>
              <a:t>. </a:t>
            </a:r>
          </a:p>
          <a:p>
            <a:pPr indent="271463"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Риск ориентированный подход предполагает, с одной стороны, </a:t>
            </a:r>
            <a:r>
              <a:rPr lang="ru-RU" sz="2400" b="1" i="1" dirty="0" smtClean="0"/>
              <a:t>уменьшение количества обязательных требований</a:t>
            </a:r>
            <a:r>
              <a:rPr lang="ru-RU" sz="2400" dirty="0" smtClean="0"/>
              <a:t>, а с другой </a:t>
            </a:r>
            <a:r>
              <a:rPr lang="ru-RU" sz="2400" b="1" i="1" dirty="0" smtClean="0"/>
              <a:t>повышение ответственности работодателя </a:t>
            </a:r>
            <a:r>
              <a:rPr lang="ru-RU" sz="2400" b="1" i="1" dirty="0" smtClean="0">
                <a:solidFill>
                  <a:srgbClr val="C00000"/>
                </a:solidFill>
              </a:rPr>
              <a:t>за причиненный вред здоровью работника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4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20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Статья 218. Профессиональные риски </a:t>
            </a:r>
            <a:br>
              <a:rPr lang="ru-RU" sz="2400" b="1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(новая статья)</a:t>
            </a:r>
          </a:p>
          <a:p>
            <a:pPr indent="361950"/>
            <a:r>
              <a:rPr lang="ru-RU" sz="2400" b="1" i="1" dirty="0" smtClean="0"/>
              <a:t>Работодателем </a:t>
            </a:r>
            <a:r>
              <a:rPr lang="ru-RU" sz="2400" b="1" i="1" dirty="0" smtClean="0">
                <a:solidFill>
                  <a:srgbClr val="C00000"/>
                </a:solidFill>
              </a:rPr>
              <a:t>должны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проводиться системные мероприятия</a:t>
            </a:r>
            <a:r>
              <a:rPr lang="ru-RU" sz="2400" b="1" i="1" dirty="0" smtClean="0"/>
              <a:t> по управлению профессиональными рисками </a:t>
            </a:r>
            <a:r>
              <a:rPr lang="ru-RU" sz="2400" dirty="0" smtClean="0"/>
              <a:t>на рабочих местах, </a:t>
            </a:r>
            <a:r>
              <a:rPr lang="ru-RU" sz="2400" b="1" i="1" dirty="0" smtClean="0"/>
              <a:t>путем выявления </a:t>
            </a:r>
            <a:r>
              <a:rPr lang="ru-RU" sz="2400" b="1" i="1" dirty="0" smtClean="0"/>
              <a:t>опасностей, </a:t>
            </a:r>
            <a:r>
              <a:rPr lang="ru-RU" sz="2400" b="1" i="1" dirty="0" smtClean="0"/>
              <a:t>оценки </a:t>
            </a:r>
            <a:r>
              <a:rPr lang="ru-RU" sz="2400" b="1" i="1" dirty="0" smtClean="0"/>
              <a:t>и </a:t>
            </a:r>
            <a:r>
              <a:rPr lang="ru-RU" sz="2400" b="1" i="1" dirty="0" smtClean="0"/>
              <a:t>снижения </a:t>
            </a:r>
            <a:r>
              <a:rPr lang="ru-RU" sz="2400" b="1" i="1" dirty="0" smtClean="0"/>
              <a:t>уровней профессиональных рисков</a:t>
            </a:r>
            <a:r>
              <a:rPr lang="ru-RU" sz="2400" dirty="0" smtClean="0"/>
              <a:t>.</a:t>
            </a:r>
          </a:p>
          <a:p>
            <a:pPr indent="361950"/>
            <a:r>
              <a:rPr lang="ru-RU" sz="2400" b="1" i="1" dirty="0" smtClean="0"/>
              <a:t>Выявление опасностей осуществляется путем обнаружения, распознавания и описания опасностей, включая их источники, условия возникновения и потенциальные последствия </a:t>
            </a:r>
            <a:r>
              <a:rPr lang="ru-RU" sz="2400" dirty="0" smtClean="0"/>
              <a:t>при управлении профессиональными рисками.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21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77669940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Статья 218. Профессиональные риски </a:t>
            </a:r>
            <a:br>
              <a:rPr lang="ru-RU" sz="2400" b="1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(новая статья)</a:t>
            </a:r>
          </a:p>
          <a:p>
            <a:pPr indent="361950">
              <a:spcAft>
                <a:spcPts val="600"/>
              </a:spcAft>
            </a:pPr>
            <a:r>
              <a:rPr lang="ru-RU" sz="2400" dirty="0" smtClean="0"/>
              <a:t>Рекомендации по выбору методов оценки уровней профессиональных рисков и по снижению уровней таких рисков, по классификации, обнаружению, распознаванию и описанию опасностей утверждены приказами Минтруда РФ: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/>
              <a:t>от 31.01.2022 № 36 "Об утверждении Рекомендаций </a:t>
            </a:r>
            <a:r>
              <a:rPr lang="ru-RU" sz="2400" b="1" i="1" dirty="0" smtClean="0"/>
              <a:t>по классификации, обнаружению, распознаванию и описанию опасностей</a:t>
            </a:r>
            <a:r>
              <a:rPr lang="ru-RU" sz="2400" dirty="0" smtClean="0"/>
              <a:t>";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от </a:t>
            </a:r>
            <a:r>
              <a:rPr lang="ru-RU" sz="2400" dirty="0"/>
              <a:t>28 декабря 2021 г. № 796 </a:t>
            </a:r>
            <a:r>
              <a:rPr lang="ru-RU" sz="2400" dirty="0" smtClean="0"/>
              <a:t>"Об </a:t>
            </a:r>
            <a:r>
              <a:rPr lang="ru-RU" sz="2400" dirty="0"/>
              <a:t>утверждении </a:t>
            </a:r>
            <a:r>
              <a:rPr lang="ru-RU" sz="2400" dirty="0" smtClean="0"/>
              <a:t>Рекомендаций </a:t>
            </a:r>
            <a:r>
              <a:rPr lang="ru-RU" sz="2400" b="1" i="1" dirty="0" smtClean="0"/>
              <a:t>по </a:t>
            </a:r>
            <a:r>
              <a:rPr lang="ru-RU" sz="2400" b="1" i="1" dirty="0"/>
              <a:t>выбору методов оценки уровней профессиональных рисков </a:t>
            </a:r>
            <a:r>
              <a:rPr lang="ru-RU" sz="2400" dirty="0"/>
              <a:t>и по снижению уровней таких </a:t>
            </a:r>
            <a:r>
              <a:rPr lang="ru-RU" sz="2400" dirty="0" smtClean="0"/>
              <a:t>рисков".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2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22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 smtClean="0"/>
              <a:t>Статья 219. Обучение по охране труда </a:t>
            </a:r>
            <a:br>
              <a:rPr lang="ru-RU" sz="2400" b="1" dirty="0" smtClean="0"/>
            </a:br>
            <a:r>
              <a:rPr lang="ru-RU" sz="2000" dirty="0" smtClean="0"/>
              <a:t>(в </a:t>
            </a:r>
            <a:r>
              <a:rPr lang="ru-RU" sz="2000" dirty="0">
                <a:solidFill>
                  <a:prstClr val="black"/>
                </a:solidFill>
              </a:rPr>
              <a:t>прежней </a:t>
            </a:r>
            <a:r>
              <a:rPr lang="ru-RU" sz="2000" dirty="0" smtClean="0"/>
              <a:t>редакции это ст. 225, которая полностью пересмотрена)</a:t>
            </a:r>
          </a:p>
          <a:p>
            <a:pPr indent="361950"/>
            <a:r>
              <a:rPr lang="ru-RU" sz="2000" b="1" i="1" dirty="0" smtClean="0"/>
              <a:t>Обучение по охране труда - </a:t>
            </a:r>
            <a:r>
              <a:rPr lang="ru-RU" sz="2000" b="1" i="1" dirty="0" smtClean="0">
                <a:solidFill>
                  <a:srgbClr val="C00000"/>
                </a:solidFill>
              </a:rPr>
              <a:t>процесс получения работниками</a:t>
            </a:r>
            <a:r>
              <a:rPr lang="ru-RU" sz="2000" dirty="0" smtClean="0"/>
              <a:t>, в том числе руководителями организаций </a:t>
            </a:r>
            <a:r>
              <a:rPr lang="ru-RU" sz="2000" b="1" i="1" dirty="0" smtClean="0">
                <a:solidFill>
                  <a:srgbClr val="C00000"/>
                </a:solidFill>
              </a:rPr>
              <a:t>умений, навыков</a:t>
            </a:r>
            <a:r>
              <a:rPr lang="ru-RU" sz="2000" b="1" i="1" dirty="0" smtClean="0"/>
              <a:t>, </a:t>
            </a:r>
            <a:r>
              <a:rPr lang="ru-RU" sz="2000" b="1" i="1" dirty="0" smtClean="0">
                <a:solidFill>
                  <a:srgbClr val="C00000"/>
                </a:solidFill>
              </a:rPr>
              <a:t>позволяющих формировать </a:t>
            </a:r>
            <a:r>
              <a:rPr lang="ru-RU" sz="2000" b="1" i="1" dirty="0" smtClean="0"/>
              <a:t>и развивать </a:t>
            </a:r>
            <a:r>
              <a:rPr lang="ru-RU" sz="2000" b="1" i="1" dirty="0" smtClean="0">
                <a:solidFill>
                  <a:srgbClr val="C00000"/>
                </a:solidFill>
              </a:rPr>
              <a:t>необходимые компетенции с целью обеспечения безопасности труда</a:t>
            </a:r>
            <a:r>
              <a:rPr lang="ru-RU" sz="2000" b="1" i="1" dirty="0" smtClean="0"/>
              <a:t>, сохранения жизни и здоровья</a:t>
            </a:r>
            <a:r>
              <a:rPr lang="ru-RU" sz="2000" dirty="0" smtClean="0"/>
              <a:t>. </a:t>
            </a:r>
            <a:r>
              <a:rPr lang="ru-RU" sz="2000" b="1" i="1" dirty="0" smtClean="0">
                <a:solidFill>
                  <a:srgbClr val="C00000"/>
                </a:solidFill>
              </a:rPr>
              <a:t>Работники</a:t>
            </a:r>
            <a:r>
              <a:rPr lang="ru-RU" sz="2000" b="1" i="1" dirty="0" smtClean="0"/>
              <a:t>, в том числе руководители организаций, </a:t>
            </a:r>
            <a:r>
              <a:rPr lang="ru-RU" sz="2000" b="1" i="1" dirty="0" smtClean="0">
                <a:solidFill>
                  <a:srgbClr val="C00000"/>
                </a:solidFill>
              </a:rPr>
              <a:t>обязаны проходить обучение по охране труда и проверку знания требований охраны труда</a:t>
            </a:r>
            <a:r>
              <a:rPr lang="ru-RU" sz="2000" dirty="0" smtClean="0"/>
              <a:t>.</a:t>
            </a:r>
          </a:p>
          <a:p>
            <a:pPr indent="361950"/>
            <a:r>
              <a:rPr lang="ru-RU" sz="2000" b="1" i="1" dirty="0"/>
              <a:t>Правила обучения по охране труда и проверки знания требований охраны труда</a:t>
            </a:r>
            <a:r>
              <a:rPr lang="ru-RU" sz="2000" dirty="0" smtClean="0"/>
              <a:t>, а также </a:t>
            </a:r>
            <a:r>
              <a:rPr lang="ru-RU" sz="2000" b="1" i="1" dirty="0" smtClean="0"/>
              <a:t>требования к организациям, которые </a:t>
            </a:r>
            <a:r>
              <a:rPr lang="ru-RU" sz="2000" b="1" i="1" dirty="0" smtClean="0">
                <a:solidFill>
                  <a:srgbClr val="C00000"/>
                </a:solidFill>
              </a:rPr>
              <a:t>проводят обучение </a:t>
            </a:r>
            <a:r>
              <a:rPr lang="ru-RU" sz="2000" b="1" i="1" dirty="0" smtClean="0"/>
              <a:t>требованиям охраны труда </a:t>
            </a:r>
            <a:r>
              <a:rPr lang="ru-RU" sz="2000" b="1" i="1" dirty="0" smtClean="0">
                <a:solidFill>
                  <a:srgbClr val="C00000"/>
                </a:solidFill>
              </a:rPr>
              <a:t>своих работников</a:t>
            </a:r>
            <a:r>
              <a:rPr lang="ru-RU" sz="2000" dirty="0" smtClean="0"/>
              <a:t>, </a:t>
            </a:r>
            <a:r>
              <a:rPr lang="ru-RU" sz="2000" b="1" i="1" dirty="0"/>
              <a:t>утверждены постановлением Правительства РФ </a:t>
            </a:r>
            <a:r>
              <a:rPr lang="ru-RU" sz="2000" dirty="0"/>
              <a:t>от 24 декабря 2021 г. </a:t>
            </a:r>
            <a:br>
              <a:rPr lang="ru-RU" sz="2000" dirty="0"/>
            </a:br>
            <a:r>
              <a:rPr lang="ru-RU" sz="2000" dirty="0"/>
              <a:t>№ 2464,</a:t>
            </a:r>
            <a:r>
              <a:rPr lang="ru-RU" sz="2000" b="1" i="1" dirty="0"/>
              <a:t> </a:t>
            </a:r>
            <a:r>
              <a:rPr lang="ru-RU" sz="2000" dirty="0"/>
              <a:t>которое</a:t>
            </a:r>
            <a:r>
              <a:rPr lang="ru-RU" sz="2000" b="1" i="1" dirty="0"/>
              <a:t> вступает в силу с 01.09.2022</a:t>
            </a:r>
            <a:r>
              <a:rPr lang="ru-RU" sz="2000" dirty="0" smtClean="0"/>
              <a:t>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16632"/>
            <a:ext cx="8280920" cy="6625482"/>
          </a:xfrm>
          <a:prstGeom prst="roundRect">
            <a:avLst>
              <a:gd name="adj" fmla="val 13631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 smtClean="0"/>
              <a:t>Статья 219. Обучение по охране труда </a:t>
            </a:r>
            <a:r>
              <a:rPr lang="ru-RU" sz="1400" dirty="0" smtClean="0"/>
              <a:t>(в </a:t>
            </a:r>
            <a:r>
              <a:rPr lang="ru-RU" sz="1400" dirty="0">
                <a:solidFill>
                  <a:prstClr val="black"/>
                </a:solidFill>
              </a:rPr>
              <a:t>прежней </a:t>
            </a:r>
            <a:r>
              <a:rPr lang="ru-RU" sz="1400" dirty="0" smtClean="0"/>
              <a:t>редакции это ст. 225)</a:t>
            </a:r>
          </a:p>
          <a:p>
            <a:pPr indent="361950"/>
            <a:r>
              <a:rPr lang="ru-RU" sz="1900" b="1" i="1" dirty="0" smtClean="0"/>
              <a:t>Обучение по охране труда </a:t>
            </a:r>
            <a:r>
              <a:rPr lang="ru-RU" sz="1900" dirty="0" smtClean="0"/>
              <a:t>предусматривает получение знаний, умений и навыков </a:t>
            </a:r>
            <a:r>
              <a:rPr lang="ru-RU" sz="1900" b="1" i="1" dirty="0" smtClean="0"/>
              <a:t>в ходе проведения</a:t>
            </a:r>
            <a:r>
              <a:rPr lang="ru-RU" sz="1900" dirty="0" smtClean="0"/>
              <a:t>:</a:t>
            </a:r>
          </a:p>
          <a:p>
            <a:pPr marL="361950" indent="-273050">
              <a:spcAft>
                <a:spcPts val="3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1900" dirty="0" smtClean="0"/>
              <a:t>инструктажей по охране труда;</a:t>
            </a:r>
          </a:p>
          <a:p>
            <a:pPr marL="361950" indent="-273050">
              <a:spcAft>
                <a:spcPts val="3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1900" dirty="0" smtClean="0"/>
              <a:t>стажировки на рабочем месте (для определенных категорий работников);</a:t>
            </a:r>
          </a:p>
          <a:p>
            <a:pPr marL="361950" indent="-273050">
              <a:spcAft>
                <a:spcPts val="3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1900" dirty="0" smtClean="0"/>
              <a:t>обучения по оказанию первой помощи пострадавшим;</a:t>
            </a:r>
          </a:p>
          <a:p>
            <a:pPr marL="361950" indent="-273050">
              <a:spcAft>
                <a:spcPts val="3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1900" dirty="0" smtClean="0"/>
              <a:t>обучения по использованию (применению) средств индивидуальной защиты;</a:t>
            </a:r>
          </a:p>
          <a:p>
            <a:pPr marL="361950" indent="-273050">
              <a:spcAft>
                <a:spcPts val="300"/>
              </a:spcAft>
              <a:buFont typeface="+mj-lt"/>
              <a:buAutoNum type="arabicPeriod"/>
              <a:tabLst>
                <a:tab pos="361950" algn="l"/>
              </a:tabLst>
            </a:pPr>
            <a:r>
              <a:rPr lang="ru-RU" sz="1900" dirty="0"/>
              <a:t>Обучение требованиям охраны </a:t>
            </a:r>
            <a:r>
              <a:rPr lang="ru-RU" sz="1900" dirty="0" smtClean="0"/>
              <a:t>труда по программам:</a:t>
            </a:r>
          </a:p>
          <a:p>
            <a:pPr marL="714375" lvl="1" indent="-342900">
              <a:spcAft>
                <a:spcPts val="30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900" dirty="0" smtClean="0"/>
              <a:t>обучения </a:t>
            </a:r>
            <a:r>
              <a:rPr lang="ru-RU" sz="1900" dirty="0"/>
              <a:t>по общим вопросам охраны труда и функционирования системы управления охраной </a:t>
            </a:r>
            <a:r>
              <a:rPr lang="ru-RU" sz="1900" dirty="0" smtClean="0"/>
              <a:t>труда;</a:t>
            </a:r>
          </a:p>
          <a:p>
            <a:pPr marL="714375" lvl="1" indent="-342900">
              <a:spcAft>
                <a:spcPts val="30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900" dirty="0"/>
              <a:t>обучения безопасным методам и приемам выполнения работ при воздействии вредных и (или) опасных производственных факторов, источников </a:t>
            </a:r>
            <a:r>
              <a:rPr lang="ru-RU" sz="1900" dirty="0" smtClean="0"/>
              <a:t>опасности;</a:t>
            </a:r>
          </a:p>
          <a:p>
            <a:pPr marL="714375" lvl="1" indent="-342900">
              <a:spcAft>
                <a:spcPts val="300"/>
              </a:spcAft>
              <a:buFont typeface="Wingdings" pitchFamily="2" charset="2"/>
              <a:buChar char="ü"/>
              <a:tabLst>
                <a:tab pos="361950" algn="l"/>
              </a:tabLst>
            </a:pPr>
            <a:r>
              <a:rPr lang="ru-RU" sz="1900" dirty="0"/>
              <a:t>обучения безопасным методам и приемам выполнения работ повышенной </a:t>
            </a:r>
            <a:r>
              <a:rPr lang="ru-RU" sz="1900" dirty="0" smtClean="0"/>
              <a:t>опасности.</a:t>
            </a:r>
            <a:endParaRPr lang="ru-RU" sz="1900" dirty="0"/>
          </a:p>
          <a:p>
            <a:pPr marL="88900">
              <a:spcAft>
                <a:spcPts val="300"/>
              </a:spcAft>
              <a:tabLst>
                <a:tab pos="361950" algn="l"/>
              </a:tabLst>
            </a:pPr>
            <a:r>
              <a:rPr lang="ru-RU" sz="1900" b="1" i="1" dirty="0" smtClean="0"/>
              <a:t>Обучение проводится как у работодателя</a:t>
            </a:r>
            <a:r>
              <a:rPr lang="ru-RU" sz="1900" dirty="0" smtClean="0"/>
              <a:t>, </a:t>
            </a:r>
            <a:r>
              <a:rPr lang="ru-RU" sz="1900" b="1" i="1" dirty="0" smtClean="0"/>
              <a:t>так и в организациях, оказывающих услуги по проведению обучения по охране труда</a:t>
            </a:r>
            <a:r>
              <a:rPr lang="ru-RU" sz="1900" dirty="0" smtClean="0"/>
              <a:t>.</a:t>
            </a:r>
          </a:p>
        </p:txBody>
      </p:sp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23</a:t>
            </a:fld>
            <a:endParaRPr lang="ru-RU" sz="1800" dirty="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24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03713201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>
              <a:gd name="adj" fmla="val 1038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 smtClean="0"/>
              <a:t>Статья 219. Обучение по охране труда </a:t>
            </a:r>
            <a:r>
              <a:rPr lang="ru-RU" sz="1400" dirty="0" smtClean="0"/>
              <a:t>(в </a:t>
            </a:r>
            <a:r>
              <a:rPr lang="ru-RU" sz="1400" dirty="0">
                <a:solidFill>
                  <a:prstClr val="black"/>
                </a:solidFill>
              </a:rPr>
              <a:t>прежней </a:t>
            </a:r>
            <a:r>
              <a:rPr lang="ru-RU" sz="1400" dirty="0" smtClean="0"/>
              <a:t>редакции это ст. 225)</a:t>
            </a:r>
          </a:p>
          <a:p>
            <a:pPr indent="361950"/>
            <a:r>
              <a:rPr lang="ru-RU" sz="2000" dirty="0" smtClean="0"/>
              <a:t>Если работодатель примет решение </a:t>
            </a:r>
            <a:r>
              <a:rPr lang="ru-RU" sz="2000" b="1" i="1" dirty="0" smtClean="0"/>
              <a:t>проводить обучение своих работников</a:t>
            </a:r>
            <a:r>
              <a:rPr lang="ru-RU" sz="2000" dirty="0" smtClean="0"/>
              <a:t>, то ему будет необходимо пройти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регистрацию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 реестре юридических лиц, осуществляющих деятельность по обучению своих работников вопросам охраны 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труда.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Такая регистрация будет осуществляться </a:t>
            </a: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уведомительном порядке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на основании поданного в Минтруд РФ заявления</a:t>
            </a: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indent="361950"/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В заявлении работодатель должен будет указать:</a:t>
            </a:r>
          </a:p>
          <a:p>
            <a:pPr marL="0" indent="361950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а)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наличие у него </a:t>
            </a:r>
            <a:r>
              <a:rPr lang="ru-RU" sz="2000" b="1" i="1" dirty="0" smtClean="0">
                <a:solidFill>
                  <a:schemeClr val="tx1"/>
                </a:solidFill>
                <a:cs typeface="Times New Roman" pitchFamily="18" charset="0"/>
              </a:rPr>
              <a:t>материально-технической базы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в виде: </a:t>
            </a:r>
          </a:p>
          <a:p>
            <a:pPr marL="987425" indent="-274638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мест обучения работников или учебных помещений, </a:t>
            </a:r>
          </a:p>
          <a:p>
            <a:pPr marL="987425" indent="-274638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оборудования, технических средств обучения для осуществления процесса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обучения;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361950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б)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учебно-методическую базу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в виде программ обучения по охране труда и учебных материалов для каждой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из программ 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обучения по охране труда;</a:t>
            </a:r>
          </a:p>
          <a:p>
            <a:pPr marL="0" indent="361950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в)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не менее 2-х лиц, проводящих обучение по охране труда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, в штате организации или специалистов, привлекаемых по договорам гражданско-правового характера;</a:t>
            </a:r>
          </a:p>
          <a:p>
            <a:pPr marL="0" indent="361950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г) </a:t>
            </a:r>
            <a:r>
              <a:rPr lang="ru-RU" sz="2000" b="1" i="1" dirty="0">
                <a:solidFill>
                  <a:schemeClr val="tx1"/>
                </a:solidFill>
                <a:cs typeface="Times New Roman" pitchFamily="18" charset="0"/>
              </a:rPr>
              <a:t>комиссию по проверке знания 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по всем программам обучения охраны труда, которые заявляет работодатель.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25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55222138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 smtClean="0"/>
              <a:t>Статья 219. Обучение по охране труда </a:t>
            </a:r>
            <a:r>
              <a:rPr lang="ru-RU" sz="1400" dirty="0" smtClean="0"/>
              <a:t>(в </a:t>
            </a:r>
            <a:r>
              <a:rPr lang="ru-RU" sz="1400" dirty="0">
                <a:solidFill>
                  <a:prstClr val="black"/>
                </a:solidFill>
              </a:rPr>
              <a:t>прежней </a:t>
            </a:r>
            <a:r>
              <a:rPr lang="ru-RU" sz="1400" dirty="0" smtClean="0"/>
              <a:t>редакции это ст. 225)</a:t>
            </a:r>
          </a:p>
          <a:p>
            <a:pPr indent="361950"/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Если у Минтруда РФ не возникнет вопросов, то на сайте </a:t>
            </a:r>
            <a:r>
              <a:rPr lang="ru-RU" sz="2200" b="1" i="1" dirty="0" smtClean="0">
                <a:solidFill>
                  <a:schemeClr val="tx1"/>
                </a:solidFill>
                <a:cs typeface="Times New Roman" pitchFamily="18" charset="0"/>
              </a:rPr>
              <a:t>Единой общероссийской </a:t>
            </a:r>
            <a:r>
              <a:rPr lang="ru-RU" sz="2200" b="1" i="1" dirty="0">
                <a:solidFill>
                  <a:schemeClr val="tx1"/>
                </a:solidFill>
                <a:cs typeface="Times New Roman" pitchFamily="18" charset="0"/>
              </a:rPr>
              <a:t>справочно-информационной системы по охране труда 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будет создан </a:t>
            </a:r>
            <a:r>
              <a:rPr lang="ru-RU" sz="2200" b="1" i="1" dirty="0" smtClean="0">
                <a:solidFill>
                  <a:schemeClr val="tx1"/>
                </a:solidFill>
                <a:cs typeface="Times New Roman" pitchFamily="18" charset="0"/>
              </a:rPr>
              <a:t>личный </a:t>
            </a:r>
            <a:r>
              <a:rPr lang="ru-RU" sz="2200" b="1" i="1" dirty="0">
                <a:solidFill>
                  <a:schemeClr val="tx1"/>
                </a:solidFill>
                <a:cs typeface="Times New Roman" pitchFamily="18" charset="0"/>
              </a:rPr>
              <a:t>кабинет юридического лица</a:t>
            </a:r>
            <a:r>
              <a:rPr lang="ru-RU" sz="2200" dirty="0">
                <a:solidFill>
                  <a:schemeClr val="tx1"/>
                </a:solidFill>
                <a:cs typeface="Times New Roman" pitchFamily="18" charset="0"/>
              </a:rPr>
              <a:t>, осуществляющего деятельность по обучению своих работников вопросам охраны </a:t>
            </a:r>
            <a:r>
              <a:rPr lang="ru-RU" sz="2200" dirty="0" smtClean="0">
                <a:solidFill>
                  <a:schemeClr val="tx1"/>
                </a:solidFill>
                <a:cs typeface="Times New Roman" pitchFamily="18" charset="0"/>
              </a:rPr>
              <a:t>труда.</a:t>
            </a:r>
          </a:p>
          <a:p>
            <a:pPr indent="361950"/>
            <a:r>
              <a:rPr lang="ru-RU" sz="2200" dirty="0" smtClean="0"/>
              <a:t>Через свой личный кабинет работодатель будет обязан загружать информацию </a:t>
            </a:r>
            <a:r>
              <a:rPr lang="ru-RU" sz="2200" b="1" i="1" dirty="0" smtClean="0"/>
              <a:t>о всех работниках, которые прошли проверку знания </a:t>
            </a:r>
            <a:r>
              <a:rPr lang="ru-RU" sz="2200" b="1" i="1" dirty="0">
                <a:solidFill>
                  <a:srgbClr val="C00000"/>
                </a:solidFill>
              </a:rPr>
              <a:t>требований охраны </a:t>
            </a:r>
            <a:r>
              <a:rPr lang="ru-RU" sz="2200" b="1" i="1" dirty="0" smtClean="0">
                <a:solidFill>
                  <a:srgbClr val="C00000"/>
                </a:solidFill>
              </a:rPr>
              <a:t>труда</a:t>
            </a:r>
            <a:r>
              <a:rPr lang="ru-RU" sz="2200" b="1" i="1" dirty="0" smtClean="0"/>
              <a:t>, </a:t>
            </a:r>
            <a:r>
              <a:rPr lang="ru-RU" sz="2200" b="1" i="1" dirty="0" smtClean="0">
                <a:solidFill>
                  <a:srgbClr val="C00000"/>
                </a:solidFill>
              </a:rPr>
              <a:t>методов оказания первой </a:t>
            </a:r>
            <a:r>
              <a:rPr lang="ru-RU" sz="2200" b="1" i="1" dirty="0">
                <a:solidFill>
                  <a:srgbClr val="C00000"/>
                </a:solidFill>
              </a:rPr>
              <a:t>помощи</a:t>
            </a:r>
            <a:r>
              <a:rPr lang="ru-RU" sz="2200" b="1" i="1" dirty="0"/>
              <a:t>, а также </a:t>
            </a:r>
            <a:r>
              <a:rPr lang="ru-RU" sz="2200" b="1" i="1" dirty="0" smtClean="0">
                <a:solidFill>
                  <a:srgbClr val="C00000"/>
                </a:solidFill>
              </a:rPr>
              <a:t>порядка</a:t>
            </a:r>
            <a:r>
              <a:rPr lang="ru-RU" sz="2200" b="1" i="1" dirty="0" smtClean="0"/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использования средств </a:t>
            </a:r>
            <a:r>
              <a:rPr lang="ru-RU" sz="2200" b="1" i="1" dirty="0">
                <a:solidFill>
                  <a:srgbClr val="C00000"/>
                </a:solidFill>
              </a:rPr>
              <a:t>индивидуальной </a:t>
            </a:r>
            <a:r>
              <a:rPr lang="ru-RU" sz="2200" b="1" i="1" dirty="0" smtClean="0">
                <a:solidFill>
                  <a:srgbClr val="C00000"/>
                </a:solidFill>
              </a:rPr>
              <a:t>защиты</a:t>
            </a:r>
            <a:r>
              <a:rPr lang="ru-RU" sz="2200" dirty="0" smtClean="0"/>
              <a:t>. Если такая информация не будет загружена, то Государственная инспекция труда будет считать, что работники не прошли обучение по выше упомянутым программам.</a:t>
            </a:r>
          </a:p>
          <a:p>
            <a:pPr indent="361950"/>
            <a:r>
              <a:rPr lang="ru-RU" sz="2200" dirty="0" smtClean="0"/>
              <a:t>Это требование вступает в силу с 01.03.2023.</a:t>
            </a:r>
          </a:p>
        </p:txBody>
      </p:sp>
    </p:spTree>
    <p:extLst>
      <p:ext uri="{BB962C8B-B14F-4D97-AF65-F5344CB8AC3E}">
        <p14:creationId xmlns:p14="http://schemas.microsoft.com/office/powerpoint/2010/main" val="932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26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81952486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 smtClean="0"/>
              <a:t>Статья 219. Обучение по охране труда </a:t>
            </a:r>
            <a:r>
              <a:rPr lang="ru-RU" sz="1400" dirty="0" smtClean="0"/>
              <a:t>(в </a:t>
            </a:r>
            <a:r>
              <a:rPr lang="ru-RU" sz="1400" dirty="0">
                <a:solidFill>
                  <a:prstClr val="black"/>
                </a:solidFill>
              </a:rPr>
              <a:t>прежней </a:t>
            </a:r>
            <a:r>
              <a:rPr lang="ru-RU" sz="1400" dirty="0" smtClean="0"/>
              <a:t>редакции это ст. 225)</a:t>
            </a:r>
          </a:p>
          <a:p>
            <a:pPr marL="0" indent="361950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100" b="1" i="1" dirty="0">
                <a:solidFill>
                  <a:srgbClr val="C00000"/>
                </a:solidFill>
                <a:cs typeface="Times New Roman" pitchFamily="18" charset="0"/>
              </a:rPr>
              <a:t>Обязательное обучение по охране труда в организациях, оказывающих услуги обучения по охране труда, проходят</a:t>
            </a:r>
            <a:r>
              <a:rPr lang="ru-RU" sz="2100" b="1" i="1" dirty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работодатель</a:t>
            </a: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ru-RU" sz="2100" b="1" i="1" dirty="0">
                <a:solidFill>
                  <a:schemeClr val="tx1"/>
                </a:solidFill>
                <a:cs typeface="Times New Roman" pitchFamily="18" charset="0"/>
              </a:rPr>
              <a:t>руководитель организации</a:t>
            </a: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);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руководители филиалов организации;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председатель и члены комиссий по проверке знания требований охраны труда;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b="1" i="1" dirty="0">
                <a:solidFill>
                  <a:schemeClr val="tx1"/>
                </a:solidFill>
                <a:cs typeface="Times New Roman" pitchFamily="18" charset="0"/>
              </a:rPr>
              <a:t>работники, проводящие инструктажи по охране труда</a:t>
            </a: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работники, проводящие обучение требованиям охраны труда;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специалисты по охране труда;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члены комитетов (комиссий) по охране труда;</a:t>
            </a: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уполномоченные (доверенные) лица по охране труда профессиональных союзов и иных уполномоченных работниками представительных </a:t>
            </a:r>
            <a:r>
              <a:rPr lang="ru-RU" sz="2100" dirty="0" smtClean="0">
                <a:solidFill>
                  <a:schemeClr val="tx1"/>
                </a:solidFill>
                <a:cs typeface="Times New Roman" pitchFamily="18" charset="0"/>
              </a:rPr>
              <a:t>органов;</a:t>
            </a:r>
            <a:endParaRPr lang="ru-RU" sz="21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276225" hangingPunct="0">
              <a:lnSpc>
                <a:spcPct val="9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лица, назначенные </a:t>
            </a:r>
            <a:r>
              <a:rPr lang="ru-RU" sz="2100" dirty="0" smtClean="0">
                <a:solidFill>
                  <a:schemeClr val="tx1"/>
                </a:solidFill>
                <a:cs typeface="Times New Roman" pitchFamily="18" charset="0"/>
              </a:rPr>
              <a:t>работодателем </a:t>
            </a:r>
            <a:r>
              <a:rPr lang="ru-RU" sz="2100" b="1" i="1" dirty="0" err="1" smtClean="0">
                <a:solidFill>
                  <a:schemeClr val="tx1"/>
                </a:solidFill>
                <a:cs typeface="Times New Roman" pitchFamily="18" charset="0"/>
              </a:rPr>
              <a:t>микропредприятия</a:t>
            </a:r>
            <a:r>
              <a:rPr lang="ru-RU" sz="2100" dirty="0" smtClean="0">
                <a:solidFill>
                  <a:schemeClr val="tx1"/>
                </a:solidFill>
                <a:cs typeface="Times New Roman" pitchFamily="18" charset="0"/>
              </a:rPr>
              <a:t> ответственными за проведение обучения и проверки </a:t>
            </a:r>
            <a:r>
              <a:rPr lang="ru-RU" sz="2100" dirty="0">
                <a:solidFill>
                  <a:schemeClr val="tx1"/>
                </a:solidFill>
                <a:cs typeface="Times New Roman" pitchFamily="18" charset="0"/>
              </a:rPr>
              <a:t>знания требований охраны труда</a:t>
            </a:r>
            <a:r>
              <a:rPr lang="ru-RU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1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27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49456884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57150"/>
            <a:ext cx="8280920" cy="661221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2200" b="1" dirty="0"/>
              <a:t>Статья 220. Медицинские осмотры некоторых категорий </a:t>
            </a:r>
            <a:r>
              <a:rPr lang="ru-RU" sz="2200" b="1" dirty="0" smtClean="0"/>
              <a:t>работников </a:t>
            </a:r>
          </a:p>
          <a:p>
            <a:r>
              <a:rPr lang="ru-RU" dirty="0" smtClean="0"/>
              <a:t>(в </a:t>
            </a:r>
            <a:r>
              <a:rPr lang="ru-RU" dirty="0">
                <a:solidFill>
                  <a:prstClr val="black"/>
                </a:solidFill>
              </a:rPr>
              <a:t>прежней </a:t>
            </a:r>
            <a:r>
              <a:rPr lang="ru-RU" dirty="0" smtClean="0"/>
              <a:t>редакции это ст. 213)</a:t>
            </a:r>
          </a:p>
          <a:p>
            <a:pPr indent="361950"/>
            <a:r>
              <a:rPr lang="ru-RU" sz="2000" dirty="0" smtClean="0"/>
              <a:t>Принципиальных изменений нет. </a:t>
            </a:r>
          </a:p>
          <a:p>
            <a:pPr indent="361950">
              <a:spcAft>
                <a:spcPts val="300"/>
              </a:spcAft>
            </a:pPr>
            <a:r>
              <a:rPr lang="ru-RU" sz="2000" dirty="0" smtClean="0"/>
              <a:t>Более однозначно установлено кто определяет вредные и </a:t>
            </a:r>
            <a:r>
              <a:rPr lang="ru-RU" sz="2000" dirty="0"/>
              <a:t>(или) </a:t>
            </a:r>
            <a:r>
              <a:rPr lang="ru-RU" sz="2000" dirty="0" smtClean="0"/>
              <a:t>опасные производственные факторы </a:t>
            </a:r>
            <a:r>
              <a:rPr lang="ru-RU" sz="2000" dirty="0"/>
              <a:t>и </a:t>
            </a:r>
            <a:r>
              <a:rPr lang="ru-RU" sz="2000" dirty="0" smtClean="0"/>
              <a:t>виды работ, </a:t>
            </a:r>
            <a:r>
              <a:rPr lang="ru-RU" sz="2000" dirty="0"/>
              <a:t>при выполнении которых проводятся обязательные предварительные </a:t>
            </a:r>
            <a:r>
              <a:rPr lang="ru-RU" sz="2000" dirty="0" smtClean="0"/>
              <a:t>и </a:t>
            </a:r>
            <a:r>
              <a:rPr lang="ru-RU" sz="2000" dirty="0"/>
              <a:t>периодические </a:t>
            </a:r>
            <a:r>
              <a:rPr lang="ru-RU" sz="2000" dirty="0" smtClean="0"/>
              <a:t>медицинские </a:t>
            </a:r>
            <a:r>
              <a:rPr lang="ru-RU" sz="2000" dirty="0"/>
              <a:t>осмотры </a:t>
            </a:r>
            <a:r>
              <a:rPr lang="ru-RU" sz="2000" dirty="0" smtClean="0"/>
              <a:t>работников, а также порядок проведения этих медосмотров.</a:t>
            </a:r>
          </a:p>
          <a:p>
            <a:pPr indent="361950">
              <a:spcAft>
                <a:spcPts val="300"/>
              </a:spcAft>
            </a:pPr>
            <a:r>
              <a:rPr lang="ru-RU" sz="2000" b="1" i="1" dirty="0" smtClean="0">
                <a:solidFill>
                  <a:srgbClr val="C00000"/>
                </a:solidFill>
              </a:rPr>
              <a:t>Главный регулятор это Минздрав РФ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</a:p>
          <a:p>
            <a:pPr indent="361950">
              <a:spcAft>
                <a:spcPts val="300"/>
              </a:spcAft>
            </a:pPr>
            <a:r>
              <a:rPr lang="ru-RU" sz="2000" b="1" i="1" dirty="0" smtClean="0"/>
              <a:t>Перечень вредных </a:t>
            </a:r>
            <a:r>
              <a:rPr lang="ru-RU" sz="2000" b="1" i="1" dirty="0"/>
              <a:t>и (или) </a:t>
            </a:r>
            <a:r>
              <a:rPr lang="ru-RU" sz="2000" b="1" i="1" dirty="0" smtClean="0"/>
              <a:t>опасных производственных факторов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видов работ определяется Минздравом РФ совместно </a:t>
            </a:r>
            <a:r>
              <a:rPr lang="ru-RU" sz="2000" b="1" i="1" dirty="0"/>
              <a:t>с </a:t>
            </a:r>
            <a:r>
              <a:rPr lang="ru-RU" sz="2000" b="1" i="1" dirty="0" smtClean="0"/>
              <a:t>Минтрудом РФ </a:t>
            </a:r>
            <a:r>
              <a:rPr lang="ru-RU" sz="2000" b="1" i="1" dirty="0"/>
              <a:t>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Роспотребнадзором</a:t>
            </a:r>
            <a:r>
              <a:rPr lang="ru-RU" sz="2000" dirty="0" smtClean="0"/>
              <a:t>, </a:t>
            </a:r>
            <a:r>
              <a:rPr lang="ru-RU" sz="2000" dirty="0"/>
              <a:t>с учетом мнения Российской трехсторонней </a:t>
            </a:r>
            <a:r>
              <a:rPr lang="ru-RU" sz="2000" dirty="0" smtClean="0"/>
              <a:t>комиссии  </a:t>
            </a:r>
            <a:r>
              <a:rPr lang="ru-RU" sz="2000" dirty="0"/>
              <a:t>по регулированию социально-трудовых отношений</a:t>
            </a:r>
            <a:r>
              <a:rPr lang="ru-RU" sz="2000" dirty="0" smtClean="0"/>
              <a:t>.</a:t>
            </a:r>
          </a:p>
          <a:p>
            <a:pPr indent="361950"/>
            <a:r>
              <a:rPr lang="ru-RU" sz="2000" b="1" i="1" dirty="0" smtClean="0"/>
              <a:t>Порядок проведения медосмотров устанавливает </a:t>
            </a:r>
            <a:r>
              <a:rPr lang="ru-RU" sz="2000" b="1" i="1" dirty="0"/>
              <a:t>Минздрав </a:t>
            </a:r>
            <a:r>
              <a:rPr lang="ru-RU" sz="2000" b="1" i="1" dirty="0" smtClean="0"/>
              <a:t>РФ.</a:t>
            </a:r>
          </a:p>
          <a:p>
            <a:pPr indent="361950"/>
            <a:r>
              <a:rPr lang="ru-RU" sz="2000" dirty="0" smtClean="0"/>
              <a:t>Убрали из закона периодичность обязательного </a:t>
            </a:r>
            <a:r>
              <a:rPr lang="ru-RU" sz="2000" b="1" i="1" dirty="0"/>
              <a:t>психиатрического освидетельствования </a:t>
            </a:r>
            <a:r>
              <a:rPr lang="ru-RU" sz="2000" dirty="0" smtClean="0"/>
              <a:t>1 раз в 5 лет. Новый порядок его проведения предполагается ввести в действие с 01.09.2022 года.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7020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28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49456884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/>
              <a:t>Статья </a:t>
            </a:r>
            <a:r>
              <a:rPr lang="ru-RU" sz="2400" b="1" dirty="0" smtClean="0"/>
              <a:t>221. Обеспечение работников средствами индивидуальной защиты</a:t>
            </a:r>
          </a:p>
          <a:p>
            <a:pPr indent="361950"/>
            <a:r>
              <a:rPr lang="ru-RU" sz="2200" dirty="0" smtClean="0"/>
              <a:t>Статья значительно переработана, но требования к СИЗ сохранились. Исключено понятие </a:t>
            </a:r>
            <a:r>
              <a:rPr lang="ru-RU" sz="2200" b="1" i="1" dirty="0" smtClean="0">
                <a:solidFill>
                  <a:srgbClr val="C00000"/>
                </a:solidFill>
              </a:rPr>
              <a:t>отраслевых</a:t>
            </a:r>
            <a:r>
              <a:rPr 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типовых норм, будут </a:t>
            </a:r>
            <a:r>
              <a:rPr lang="ru-RU" sz="2200" b="1" i="1" dirty="0">
                <a:solidFill>
                  <a:srgbClr val="C00000"/>
                </a:solidFill>
              </a:rPr>
              <a:t>единые</a:t>
            </a:r>
            <a:r>
              <a:rPr lang="ru-RU" sz="2200" dirty="0" smtClean="0"/>
              <a:t>  </a:t>
            </a:r>
            <a:r>
              <a:rPr lang="ru-RU" sz="2200" b="1" i="1" dirty="0" smtClean="0"/>
              <a:t>типовые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smtClean="0"/>
              <a:t>нормы выдачи средств индивидуальной защиты и смывающих средств, которые утвердил Минтруд РФ.</a:t>
            </a:r>
            <a:r>
              <a:rPr lang="ru-RU" sz="2200" dirty="0" smtClean="0"/>
              <a:t> </a:t>
            </a:r>
            <a:endParaRPr lang="ru-RU" sz="2200" b="1" i="1" dirty="0" smtClean="0"/>
          </a:p>
          <a:p>
            <a:pPr indent="361950"/>
            <a:r>
              <a:rPr lang="ru-RU" sz="2200" dirty="0" smtClean="0"/>
              <a:t>На их основе с </a:t>
            </a:r>
            <a:r>
              <a:rPr lang="ru-RU" sz="2200" b="1" i="1" dirty="0" smtClean="0"/>
              <a:t>учетом результатов специальной оценки условий труда, результатов оценки профессиональных рисков </a:t>
            </a:r>
            <a:r>
              <a:rPr lang="ru-RU" sz="2200" dirty="0" smtClean="0"/>
              <a:t>работодатель будет утверждать </a:t>
            </a:r>
            <a:r>
              <a:rPr lang="ru-RU" sz="2200" b="1" i="1" dirty="0" smtClean="0">
                <a:solidFill>
                  <a:srgbClr val="C00000"/>
                </a:solidFill>
              </a:rPr>
              <a:t>свои нормы </a:t>
            </a:r>
            <a:r>
              <a:rPr lang="ru-RU" sz="2200" dirty="0" smtClean="0"/>
              <a:t>выдачи средств индивидуальной защиты и смывающих средств.</a:t>
            </a:r>
          </a:p>
          <a:p>
            <a:pPr indent="265113"/>
            <a:r>
              <a:rPr lang="ru-RU" sz="2000" dirty="0"/>
              <a:t>Приказ Минтруда </a:t>
            </a:r>
            <a:r>
              <a:rPr lang="ru-RU" sz="2000" dirty="0" smtClean="0"/>
              <a:t>РФ </a:t>
            </a:r>
            <a:r>
              <a:rPr lang="ru-RU" sz="2000" dirty="0"/>
              <a:t>от 29.10.2021 № 766н "Об утверждении Правил обеспечения работников средствами индивидуальной защиты и смывающими средствами</a:t>
            </a:r>
            <a:r>
              <a:rPr lang="ru-RU" sz="2000" dirty="0" smtClean="0"/>
              <a:t>".</a:t>
            </a:r>
            <a:endParaRPr lang="ru-RU" sz="2000" b="1" dirty="0"/>
          </a:p>
          <a:p>
            <a:pPr indent="265113"/>
            <a:r>
              <a:rPr lang="ru-RU" sz="2000" dirty="0"/>
              <a:t>Приказ Минтруда РФ от 29 октября 2021 г. № 767н "Об утверждении единых типовых норм выдачи средств индивидуальной защиты и смывающих средств</a:t>
            </a:r>
            <a:r>
              <a:rPr lang="ru-RU" sz="2000" dirty="0" smtClean="0"/>
              <a:t>". </a:t>
            </a:r>
          </a:p>
          <a:p>
            <a:pPr indent="265113"/>
            <a:r>
              <a:rPr lang="ru-RU" sz="2000" b="1" i="1" dirty="0" smtClean="0">
                <a:solidFill>
                  <a:srgbClr val="C00000"/>
                </a:solidFill>
              </a:rPr>
              <a:t>Оба приказа вступают </a:t>
            </a:r>
            <a:r>
              <a:rPr lang="ru-RU" sz="2000" b="1" i="1" dirty="0">
                <a:solidFill>
                  <a:srgbClr val="C00000"/>
                </a:solidFill>
              </a:rPr>
              <a:t>в силу с </a:t>
            </a:r>
            <a:r>
              <a:rPr lang="ru-RU" sz="2000" b="1" i="1" dirty="0" smtClean="0">
                <a:solidFill>
                  <a:srgbClr val="C00000"/>
                </a:solidFill>
              </a:rPr>
              <a:t>01.09.2023.</a:t>
            </a:r>
          </a:p>
        </p:txBody>
      </p:sp>
    </p:spTree>
    <p:extLst>
      <p:ext uri="{BB962C8B-B14F-4D97-AF65-F5344CB8AC3E}">
        <p14:creationId xmlns:p14="http://schemas.microsoft.com/office/powerpoint/2010/main" val="17020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29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49456884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65332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 b="1" dirty="0"/>
              <a:t>Статья </a:t>
            </a:r>
            <a:r>
              <a:rPr lang="ru-RU" sz="2200" b="1" dirty="0" smtClean="0"/>
              <a:t>222. Обеспечение работников молоком или другими равноценными пищевыми продуктами, лечебно-профилактическим питанием</a:t>
            </a:r>
            <a:r>
              <a:rPr lang="ru-RU" sz="2200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в действующей редакции это </a:t>
            </a:r>
            <a:r>
              <a:rPr lang="ru-RU" dirty="0" smtClean="0"/>
              <a:t>статья называется "Выдача </a:t>
            </a:r>
            <a:r>
              <a:rPr lang="ru-RU" dirty="0"/>
              <a:t>молока и лечебно-профилактического </a:t>
            </a:r>
            <a:r>
              <a:rPr lang="ru-RU" dirty="0" smtClean="0"/>
              <a:t>питания")</a:t>
            </a:r>
            <a:endParaRPr lang="ru-RU" dirty="0"/>
          </a:p>
          <a:p>
            <a:pPr indent="361950"/>
            <a:r>
              <a:rPr lang="ru-RU" sz="2200" dirty="0"/>
              <a:t>Статья значительно переработана, </a:t>
            </a:r>
            <a:r>
              <a:rPr lang="ru-RU" sz="2200" dirty="0" smtClean="0"/>
              <a:t>но суть требований сохранилась.</a:t>
            </a:r>
          </a:p>
          <a:p>
            <a:pPr indent="361950"/>
            <a:r>
              <a:rPr lang="ru-RU" sz="2200" dirty="0" smtClean="0"/>
              <a:t>В качестве нововведения можно отметить процедуру утверждения Перечня </a:t>
            </a:r>
            <a:r>
              <a:rPr lang="ru-RU" sz="2200" dirty="0"/>
              <a:t>вредных производственных факторов на </a:t>
            </a:r>
            <a:r>
              <a:rPr lang="ru-RU" sz="2200" dirty="0" smtClean="0"/>
              <a:t>рабочих местах с вредными условиями труда на которых работнику выдается молоко или другие равноценные продукты, который будет  </a:t>
            </a:r>
            <a:r>
              <a:rPr lang="ru-RU" sz="2200" b="1" i="1" dirty="0" smtClean="0"/>
              <a:t>утверждаться Минтрудом РФ по согласованию с Минздравом РФ и </a:t>
            </a:r>
            <a:r>
              <a:rPr lang="ru-RU" sz="2200" b="1" i="1" dirty="0" err="1" smtClean="0"/>
              <a:t>Роспотребнадзором</a:t>
            </a:r>
            <a:r>
              <a:rPr lang="ru-RU" sz="2200" dirty="0" smtClean="0"/>
              <a:t>.</a:t>
            </a:r>
          </a:p>
          <a:p>
            <a:pPr indent="361950"/>
            <a:r>
              <a:rPr lang="ru-RU" sz="2200" dirty="0"/>
              <a:t>При выполнении </a:t>
            </a:r>
            <a:r>
              <a:rPr lang="ru-RU" sz="2200" b="1" i="1" dirty="0"/>
              <a:t>отдельных видов работ </a:t>
            </a:r>
            <a:r>
              <a:rPr lang="ru-RU" sz="2200" dirty="0"/>
              <a:t>работникам предоставляется бесплатно по установленным нормам лечебно-профилактическое питание. Перечень таких видов работ </a:t>
            </a:r>
            <a:r>
              <a:rPr lang="ru-RU" sz="2200" dirty="0" smtClean="0"/>
              <a:t>утверждается </a:t>
            </a:r>
            <a:r>
              <a:rPr lang="ru-RU" sz="2200" dirty="0"/>
              <a:t>Минтрудом РФ </a:t>
            </a:r>
            <a:r>
              <a:rPr lang="ru-RU" sz="2200" b="1" i="1" dirty="0"/>
              <a:t>по согласованию с </a:t>
            </a:r>
            <a:r>
              <a:rPr lang="ru-RU" sz="2200" b="1" i="1" dirty="0" err="1" smtClean="0"/>
              <a:t>Роспотребнадзором</a:t>
            </a:r>
            <a:r>
              <a:rPr lang="ru-RU" sz="2200" b="1" i="1" dirty="0" smtClean="0"/>
              <a:t>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7020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80259805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4531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80975"/>
            <a:r>
              <a:rPr lang="ru-RU" sz="2800" b="1" dirty="0"/>
              <a:t>Раздел </a:t>
            </a:r>
            <a:r>
              <a:rPr lang="ru-RU" sz="2800" b="1" dirty="0" smtClean="0"/>
              <a:t>X </a:t>
            </a:r>
            <a:r>
              <a:rPr lang="ru-RU" sz="2800" b="1" dirty="0"/>
              <a:t>ОХРАНА </a:t>
            </a:r>
            <a:r>
              <a:rPr lang="ru-RU" sz="2800" b="1" dirty="0" smtClean="0"/>
              <a:t>ТРУДА </a:t>
            </a:r>
            <a:r>
              <a:rPr lang="ru-RU" sz="2800" dirty="0" smtClean="0"/>
              <a:t>Трудового кодекса РФ </a:t>
            </a:r>
            <a:r>
              <a:rPr lang="ru-RU" sz="2800" b="1" i="1" dirty="0" smtClean="0"/>
              <a:t>переписан полностью</a:t>
            </a:r>
            <a:r>
              <a:rPr lang="ru-RU" sz="2800" dirty="0" smtClean="0"/>
              <a:t>, в нем изменилась структура, в ряде случаев изменена нумерация статей, например, Медицинские </a:t>
            </a:r>
            <a:r>
              <a:rPr lang="ru-RU" sz="2800" dirty="0"/>
              <a:t>осмотры некоторых категорий </a:t>
            </a:r>
            <a:r>
              <a:rPr lang="ru-RU" sz="2800" dirty="0" smtClean="0"/>
              <a:t>работников в прежней редакции были в ст. 213, в новой редакции это ст. 220. В </a:t>
            </a:r>
            <a:r>
              <a:rPr lang="ru-RU" sz="2800" dirty="0"/>
              <a:t>разделе X стало на 1 главу и 9 статей </a:t>
            </a:r>
            <a:r>
              <a:rPr lang="ru-RU" sz="2800" dirty="0" smtClean="0"/>
              <a:t>больше.</a:t>
            </a:r>
          </a:p>
        </p:txBody>
      </p:sp>
    </p:spTree>
    <p:extLst>
      <p:ext uri="{BB962C8B-B14F-4D97-AF65-F5344CB8AC3E}">
        <p14:creationId xmlns:p14="http://schemas.microsoft.com/office/powerpoint/2010/main" val="11213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30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02295217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65332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/>
              <a:t>Статья 223. Служба охраны труда у </a:t>
            </a:r>
            <a:r>
              <a:rPr lang="ru-RU" sz="2400" b="1" dirty="0" smtClean="0"/>
              <a:t>работодателя </a:t>
            </a:r>
            <a:r>
              <a:rPr lang="ru-RU" sz="2200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в </a:t>
            </a:r>
            <a:r>
              <a:rPr lang="ru-RU" dirty="0">
                <a:solidFill>
                  <a:prstClr val="black"/>
                </a:solidFill>
              </a:rPr>
              <a:t>прежней </a:t>
            </a:r>
            <a:r>
              <a:rPr lang="ru-RU" dirty="0" smtClean="0"/>
              <a:t>редакции </a:t>
            </a:r>
            <a:r>
              <a:rPr lang="ru-RU" dirty="0"/>
              <a:t>это </a:t>
            </a:r>
            <a:r>
              <a:rPr lang="ru-RU" dirty="0" smtClean="0"/>
              <a:t>ст. 217)</a:t>
            </a:r>
          </a:p>
          <a:p>
            <a:pPr indent="361950"/>
            <a:r>
              <a:rPr lang="ru-RU" sz="2100" dirty="0" smtClean="0"/>
              <a:t>Статья переработана</a:t>
            </a:r>
            <a:r>
              <a:rPr lang="ru-RU" sz="2100" dirty="0"/>
              <a:t>, </a:t>
            </a:r>
            <a:r>
              <a:rPr lang="ru-RU" sz="2100" dirty="0" smtClean="0"/>
              <a:t>но суть требований сохранилась, в том числе и по условиям создания службы охраны труда. </a:t>
            </a:r>
          </a:p>
          <a:p>
            <a:pPr indent="361950"/>
            <a:r>
              <a:rPr lang="ru-RU" sz="2200" b="1" i="1" dirty="0" smtClean="0"/>
              <a:t>В </a:t>
            </a:r>
            <a:r>
              <a:rPr lang="ru-RU" sz="2200" b="1" i="1" dirty="0"/>
              <a:t>целях обеспечения</a:t>
            </a:r>
            <a:r>
              <a:rPr lang="ru-RU" sz="2200" dirty="0"/>
              <a:t> </a:t>
            </a:r>
            <a:r>
              <a:rPr lang="ru-RU" sz="2200" b="1" i="1" dirty="0"/>
              <a:t>соблюдения требований охраны труда, осуществления контроля за их выполнением у каждого работодателя, осуществляющего производственную деятельность, численность работников которого превышает 50 человек, создается служба охраны труда или вводится должность специалиста по охране </a:t>
            </a:r>
            <a:r>
              <a:rPr lang="ru-RU" sz="2200" b="1" i="1" dirty="0" smtClean="0"/>
              <a:t>труда.</a:t>
            </a:r>
          </a:p>
          <a:p>
            <a:pPr indent="361950"/>
            <a:r>
              <a:rPr lang="ru-RU" sz="2200" dirty="0"/>
              <a:t>Рекомендаций по структуре службы охраны труда в организации и по численности работников службы охраны </a:t>
            </a:r>
            <a:r>
              <a:rPr lang="ru-RU" sz="2200" dirty="0" smtClean="0"/>
              <a:t>труда утверждены приказом Минтруда РФ </a:t>
            </a:r>
            <a:r>
              <a:rPr lang="ru-RU" sz="2200" dirty="0"/>
              <a:t>от 31.01.2022 № </a:t>
            </a:r>
            <a:r>
              <a:rPr lang="ru-RU" sz="2200" dirty="0" smtClean="0"/>
              <a:t>37.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771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31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4984318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65332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/>
              <a:t>Статья </a:t>
            </a:r>
            <a:r>
              <a:rPr lang="ru-RU" sz="2000" b="1" dirty="0" smtClean="0"/>
              <a:t>224. Комитеты </a:t>
            </a:r>
            <a:r>
              <a:rPr lang="ru-RU" sz="2000" b="1" dirty="0"/>
              <a:t>(комиссии) по охране </a:t>
            </a:r>
            <a:r>
              <a:rPr lang="ru-RU" sz="2000" b="1" dirty="0" smtClean="0"/>
              <a:t>труда </a:t>
            </a:r>
          </a:p>
          <a:p>
            <a:r>
              <a:rPr lang="ru-RU" sz="1600" dirty="0" smtClean="0"/>
              <a:t>(в </a:t>
            </a:r>
            <a:r>
              <a:rPr lang="ru-RU" sz="1600" dirty="0">
                <a:solidFill>
                  <a:prstClr val="black"/>
                </a:solidFill>
              </a:rPr>
              <a:t>прежней </a:t>
            </a:r>
            <a:r>
              <a:rPr lang="ru-RU" sz="1600" dirty="0" smtClean="0"/>
              <a:t>редакции </a:t>
            </a:r>
            <a:r>
              <a:rPr lang="ru-RU" sz="1600" dirty="0"/>
              <a:t>это </a:t>
            </a:r>
            <a:r>
              <a:rPr lang="ru-RU" sz="1600" dirty="0" smtClean="0"/>
              <a:t>ст. 218)</a:t>
            </a:r>
            <a:endParaRPr lang="ru-RU" dirty="0" smtClean="0"/>
          </a:p>
          <a:p>
            <a:pPr indent="361950">
              <a:spcAft>
                <a:spcPts val="600"/>
              </a:spcAft>
            </a:pPr>
            <a:r>
              <a:rPr lang="ru-RU" sz="2000" dirty="0" smtClean="0"/>
              <a:t>Установлено, что Комитет </a:t>
            </a:r>
            <a:r>
              <a:rPr lang="ru-RU" sz="2000" dirty="0"/>
              <a:t>(комиссия) по охране труда </a:t>
            </a:r>
            <a:r>
              <a:rPr lang="ru-RU" sz="2000" b="1" i="1" dirty="0"/>
              <a:t>является составным элементом системы управления охраной труда у работодателя</a:t>
            </a:r>
            <a:r>
              <a:rPr lang="ru-RU" sz="2000" dirty="0"/>
              <a:t>, а также одной из форм участия работников в управлении охраной труда. Работа комитета (комиссии) по охране труда </a:t>
            </a:r>
            <a:r>
              <a:rPr lang="ru-RU" sz="2000" b="1" i="1" dirty="0"/>
              <a:t>строится на принципах социального партнерства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Расширены </a:t>
            </a:r>
            <a:r>
              <a:rPr lang="ru-RU" sz="2000" b="1" dirty="0"/>
              <a:t>задачи комитетов по охране труда:</a:t>
            </a:r>
          </a:p>
          <a:p>
            <a:pPr marL="442913" lvl="1" indent="-285750">
              <a:buFont typeface="Wingdings" pitchFamily="2" charset="2"/>
              <a:buChar char="ü"/>
            </a:pPr>
            <a:r>
              <a:rPr lang="ru-RU" sz="2000" b="1" i="1" dirty="0"/>
              <a:t>участие в разработке локальных нормативных актов работодателя по охране труда</a:t>
            </a:r>
            <a:r>
              <a:rPr lang="ru-RU" sz="2000" dirty="0"/>
              <a:t>;</a:t>
            </a:r>
          </a:p>
          <a:p>
            <a:pPr marL="442913" lvl="1" indent="-285750">
              <a:buFont typeface="Wingdings" pitchFamily="2" charset="2"/>
              <a:buChar char="ü"/>
            </a:pPr>
            <a:r>
              <a:rPr lang="ru-RU" sz="2000" dirty="0"/>
              <a:t>участие в проведении специальной оценки условий труда в соответствии с законодательством о специальной оценке условий труда;</a:t>
            </a:r>
          </a:p>
          <a:p>
            <a:pPr marL="442913" lvl="1" indent="-285750">
              <a:buFont typeface="Wingdings" pitchFamily="2" charset="2"/>
              <a:buChar char="ü"/>
            </a:pPr>
            <a:r>
              <a:rPr lang="ru-RU" sz="2000" b="1" i="1" dirty="0"/>
              <a:t>участие в оценке профессиональных </a:t>
            </a:r>
            <a:r>
              <a:rPr lang="ru-RU" sz="2000" b="1" i="1" dirty="0" smtClean="0"/>
              <a:t>рисков</a:t>
            </a:r>
            <a:r>
              <a:rPr lang="ru-RU" sz="2000" dirty="0" smtClean="0"/>
              <a:t>;</a:t>
            </a:r>
          </a:p>
          <a:p>
            <a:pPr marL="442913" lvl="1" indent="-285750">
              <a:buFont typeface="Wingdings" pitchFamily="2" charset="2"/>
              <a:buChar char="ü"/>
            </a:pPr>
            <a:r>
              <a:rPr lang="ru-RU" sz="2000" b="1" i="1" dirty="0"/>
              <a:t>подготовка и представление работодателю соответствующих </a:t>
            </a:r>
            <a:r>
              <a:rPr lang="ru-RU" sz="2000" b="1" i="1" dirty="0">
                <a:solidFill>
                  <a:srgbClr val="C00000"/>
                </a:solidFill>
              </a:rPr>
              <a:t>предложений по решению проблем охраны труда</a:t>
            </a:r>
            <a:r>
              <a:rPr lang="ru-RU" sz="2000" b="1" i="1" dirty="0"/>
              <a:t> </a:t>
            </a:r>
            <a:r>
              <a:rPr lang="ru-RU" sz="2000" dirty="0"/>
              <a:t>на основе анализа состояния условий и охраны труда, производственного травматизма и профессиональной </a:t>
            </a:r>
            <a:r>
              <a:rPr lang="ru-RU" sz="2000" dirty="0" smtClean="0"/>
              <a:t>заболеваемости.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001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32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92751526"/>
              </p:ext>
            </p:extLst>
          </p:nvPr>
        </p:nvGraphicFramePr>
        <p:xfrm>
          <a:off x="33208" y="128162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15149" y="165332"/>
            <a:ext cx="8424936" cy="6408712"/>
          </a:xfrm>
          <a:prstGeom prst="roundRect">
            <a:avLst>
              <a:gd name="adj" fmla="val 1257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/>
              <a:t>Статья </a:t>
            </a:r>
            <a:r>
              <a:rPr lang="ru-RU" sz="2400" b="1" dirty="0" smtClean="0"/>
              <a:t>225. </a:t>
            </a:r>
            <a:r>
              <a:rPr lang="ru-RU" sz="2400" b="1" dirty="0"/>
              <a:t>Финансирование мероприятий по улучшению условий и охраны </a:t>
            </a:r>
            <a:r>
              <a:rPr lang="ru-RU" sz="2400" b="1" dirty="0" smtClean="0"/>
              <a:t>труда </a:t>
            </a:r>
            <a:br>
              <a:rPr lang="ru-RU" sz="2400" b="1" dirty="0" smtClean="0"/>
            </a:br>
            <a:r>
              <a:rPr lang="ru-RU" dirty="0" smtClean="0"/>
              <a:t>(в </a:t>
            </a:r>
            <a:r>
              <a:rPr lang="ru-RU" dirty="0">
                <a:solidFill>
                  <a:prstClr val="black"/>
                </a:solidFill>
              </a:rPr>
              <a:t>прежней </a:t>
            </a:r>
            <a:r>
              <a:rPr lang="ru-RU" dirty="0" smtClean="0"/>
              <a:t>редакции </a:t>
            </a:r>
            <a:r>
              <a:rPr lang="ru-RU" dirty="0"/>
              <a:t>это </a:t>
            </a:r>
            <a:r>
              <a:rPr lang="ru-RU" dirty="0" smtClean="0"/>
              <a:t>ст. 226)</a:t>
            </a:r>
          </a:p>
          <a:p>
            <a:pPr indent="357188"/>
            <a:r>
              <a:rPr lang="ru-RU" sz="2400" b="1" i="1" dirty="0"/>
              <a:t>Данная статья </a:t>
            </a:r>
            <a:r>
              <a:rPr lang="ru-RU" sz="2400" b="1" i="1" dirty="0" smtClean="0"/>
              <a:t>практически не изменилась, она обязывает </a:t>
            </a:r>
            <a:r>
              <a:rPr lang="ru-RU" sz="2400" b="1" i="1" dirty="0"/>
              <a:t>работодателя </a:t>
            </a:r>
            <a:r>
              <a:rPr lang="ru-RU" sz="2400" b="1" i="1" dirty="0" smtClean="0">
                <a:solidFill>
                  <a:srgbClr val="C00000"/>
                </a:solidFill>
              </a:rPr>
              <a:t>ежегодно </a:t>
            </a:r>
            <a:r>
              <a:rPr lang="ru-RU" sz="2400" b="1" i="1" dirty="0" smtClean="0">
                <a:solidFill>
                  <a:schemeClr val="tx1"/>
                </a:solidFill>
              </a:rPr>
              <a:t>разрабатывать и </a:t>
            </a:r>
            <a:r>
              <a:rPr lang="ru-RU" sz="2400" b="1" i="1" dirty="0">
                <a:solidFill>
                  <a:schemeClr val="tx1"/>
                </a:solidFill>
              </a:rPr>
              <a:t>утверждать план мероприятий </a:t>
            </a:r>
            <a:r>
              <a:rPr lang="ru-RU" sz="2400" b="1" i="1" dirty="0"/>
              <a:t>по улучшению условий и охраны труда, ликвидации или снижению уровней профессиональных рисков </a:t>
            </a:r>
            <a:r>
              <a:rPr lang="ru-RU" sz="2400" dirty="0"/>
              <a:t>либо недопущению повышения их уровней.</a:t>
            </a:r>
            <a:r>
              <a:rPr lang="ru-RU" sz="2400" b="1" i="1" dirty="0"/>
              <a:t> Такой план фактически </a:t>
            </a:r>
            <a:r>
              <a:rPr lang="ru-RU" sz="2400" b="1" i="1" dirty="0" smtClean="0"/>
              <a:t>является соглашением </a:t>
            </a:r>
            <a:r>
              <a:rPr lang="ru-RU" sz="2400" b="1" i="1" dirty="0"/>
              <a:t>по охране труда </a:t>
            </a:r>
            <a:r>
              <a:rPr lang="ru-RU" sz="2400" b="1" i="1" dirty="0" smtClean="0"/>
              <a:t>и приложением </a:t>
            </a:r>
            <a:r>
              <a:rPr lang="ru-RU" sz="2400" b="1" i="1" dirty="0"/>
              <a:t>к коллективному </a:t>
            </a:r>
            <a:r>
              <a:rPr lang="ru-RU" sz="2400" b="1" i="1" dirty="0" smtClean="0"/>
              <a:t>договору.</a:t>
            </a:r>
            <a:endParaRPr lang="ru-RU" sz="2400" dirty="0"/>
          </a:p>
          <a:p>
            <a:pPr indent="357188"/>
            <a:r>
              <a:rPr lang="ru-RU" sz="2400" dirty="0"/>
              <a:t>Примерный перечень таких мероприятий утвержден приказом Минтруда РФ от 29.10.2021 </a:t>
            </a:r>
            <a:br>
              <a:rPr lang="ru-RU" sz="2400" dirty="0"/>
            </a:br>
            <a:r>
              <a:rPr lang="ru-RU" sz="2400" dirty="0"/>
              <a:t>№ 771н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68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33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87378291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65332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dirty="0"/>
              <a:t>Статья </a:t>
            </a:r>
            <a:r>
              <a:rPr lang="ru-RU" dirty="0" smtClean="0"/>
              <a:t>225. </a:t>
            </a:r>
            <a:r>
              <a:rPr lang="ru-RU" dirty="0"/>
              <a:t>Финансирование мероприятий по улучшению условий и охраны </a:t>
            </a:r>
            <a:r>
              <a:rPr lang="ru-RU" dirty="0" smtClean="0"/>
              <a:t>труда 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 indent="357188">
              <a:lnSpc>
                <a:spcPct val="80000"/>
              </a:lnSpc>
            </a:pPr>
            <a:r>
              <a:rPr lang="ru-RU" sz="2800" dirty="0"/>
              <a:t>Требования о финансировании мероприятий по улучшению условий и охраны труда работодателями остались прежними: в </a:t>
            </a:r>
            <a:r>
              <a:rPr lang="ru-RU" sz="2800" b="1" i="1" dirty="0"/>
              <a:t>размере </a:t>
            </a:r>
            <a:r>
              <a:rPr lang="ru-RU" sz="2800" b="1" i="1" dirty="0">
                <a:solidFill>
                  <a:srgbClr val="C00000"/>
                </a:solidFill>
              </a:rPr>
              <a:t>не менее 0,2 процента </a:t>
            </a:r>
            <a:r>
              <a:rPr lang="ru-RU" sz="2800" b="1" i="1" dirty="0"/>
              <a:t>суммы затрат на производство продукции </a:t>
            </a:r>
            <a:r>
              <a:rPr lang="ru-RU" sz="2800" dirty="0"/>
              <a:t>(работ, услуг), </a:t>
            </a:r>
            <a:r>
              <a:rPr lang="ru-RU" sz="2800" dirty="0" smtClean="0"/>
              <a:t>но </a:t>
            </a:r>
            <a:r>
              <a:rPr lang="ru-RU" sz="2800" b="1" i="1" dirty="0" smtClean="0"/>
              <a:t>это </a:t>
            </a:r>
            <a:r>
              <a:rPr lang="ru-RU" sz="2800" b="1" i="1" dirty="0"/>
              <a:t>требование </a:t>
            </a:r>
            <a:r>
              <a:rPr lang="ru-RU" sz="2800" b="1" i="1" dirty="0">
                <a:solidFill>
                  <a:srgbClr val="C00000"/>
                </a:solidFill>
              </a:rPr>
              <a:t>не распространяется на федеральные учреждения</a:t>
            </a:r>
            <a:r>
              <a:rPr lang="ru-RU" sz="2800" b="1" i="1" dirty="0"/>
              <a:t>, государственные унитарные предприятия.</a:t>
            </a:r>
            <a:r>
              <a:rPr lang="ru-RU" sz="2800" dirty="0"/>
              <a:t> </a:t>
            </a:r>
            <a:endParaRPr lang="ru-RU" sz="2800" dirty="0" smtClean="0"/>
          </a:p>
          <a:p>
            <a:pPr indent="357188">
              <a:lnSpc>
                <a:spcPct val="80000"/>
              </a:lnSpc>
            </a:pPr>
            <a:r>
              <a:rPr lang="ru-RU" sz="2800" dirty="0" smtClean="0"/>
              <a:t>Вопрос об объеме финансирования мероприятий по охране труда должен решаться через соглашения по охране труда.</a:t>
            </a:r>
            <a:endParaRPr lang="ru-RU" sz="2800" dirty="0"/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461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34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571709244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91745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prstClr val="black"/>
                </a:solidFill>
              </a:rPr>
              <a:t>Статья 225. Финансирование мероприятий по улучшению условий и охраны труда </a:t>
            </a:r>
            <a:endParaRPr lang="ru-RU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endParaRPr lang="ru-RU" dirty="0">
              <a:solidFill>
                <a:prstClr val="black"/>
              </a:solidFill>
            </a:endParaRPr>
          </a:p>
          <a:p>
            <a:pPr indent="361950"/>
            <a:r>
              <a:rPr lang="ru-RU" sz="2500" dirty="0" smtClean="0"/>
              <a:t>Здесь мне хотелось бы обратиться к </a:t>
            </a:r>
            <a:r>
              <a:rPr lang="ru-RU" sz="2500" b="1" i="1" dirty="0" smtClean="0"/>
              <a:t>Межотраслевому соглашению </a:t>
            </a:r>
            <a:r>
              <a:rPr lang="ru-RU" sz="2500" b="1" i="1" dirty="0"/>
              <a:t>по организациям, </a:t>
            </a:r>
            <a:r>
              <a:rPr lang="ru-RU" sz="2500" b="1" i="1" dirty="0" smtClean="0"/>
              <a:t>подведомственным Минобрнауки РФ, </a:t>
            </a:r>
            <a:r>
              <a:rPr lang="ru-RU" sz="2500" b="1" i="1" dirty="0"/>
              <a:t>на 2021–2023 </a:t>
            </a:r>
            <a:r>
              <a:rPr lang="ru-RU" sz="2500" b="1" i="1" dirty="0" smtClean="0"/>
              <a:t>годы, в котором определены обязательства </a:t>
            </a:r>
            <a:r>
              <a:rPr lang="ru-RU" sz="2500" dirty="0" smtClean="0"/>
              <a:t>нашего ведомства, работодателей и профсоюзов, так:</a:t>
            </a:r>
          </a:p>
          <a:p>
            <a:pPr indent="361950"/>
            <a:r>
              <a:rPr lang="ru-RU" sz="2500" b="1" i="1" dirty="0" smtClean="0"/>
              <a:t>в Разделе 7 </a:t>
            </a:r>
            <a:r>
              <a:rPr lang="ru-RU" sz="2500" b="1" i="1" dirty="0"/>
              <a:t>Условия и охрана </a:t>
            </a:r>
            <a:r>
              <a:rPr lang="ru-RU" sz="2500" b="1" i="1" dirty="0" smtClean="0"/>
              <a:t>труда </a:t>
            </a:r>
            <a:r>
              <a:rPr lang="ru-RU" sz="2300" dirty="0" smtClean="0"/>
              <a:t>определено</a:t>
            </a:r>
            <a:r>
              <a:rPr lang="ru-RU" sz="2500" dirty="0" smtClean="0"/>
              <a:t>:</a:t>
            </a:r>
          </a:p>
          <a:p>
            <a:pPr indent="361950"/>
            <a:r>
              <a:rPr lang="ru-RU" sz="2500" dirty="0"/>
              <a:t>7.1. Минобрнауки России:</a:t>
            </a:r>
            <a:endParaRPr lang="ru-RU" sz="2500" dirty="0" smtClean="0"/>
          </a:p>
          <a:p>
            <a:pPr indent="361950"/>
            <a:r>
              <a:rPr lang="ru-RU" sz="2500" dirty="0" smtClean="0"/>
              <a:t>7.1.4</a:t>
            </a:r>
            <a:r>
              <a:rPr lang="ru-RU" sz="2500" dirty="0"/>
              <a:t>. Предусматривает ежегодное выделение средств на обеспечение охраны труда и оздоровление работников в составе субсидий на выполнение государственных услуг (работ</a:t>
            </a:r>
            <a:r>
              <a:rPr lang="ru-RU" sz="25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83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35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782332045"/>
              </p:ext>
            </p:extLst>
          </p:nvPr>
        </p:nvGraphicFramePr>
        <p:xfrm>
          <a:off x="11561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39552" y="165332"/>
            <a:ext cx="8496944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269875"/>
            <a:r>
              <a:rPr lang="ru-RU" sz="2300" dirty="0" smtClean="0"/>
              <a:t>Далее в </a:t>
            </a:r>
            <a:r>
              <a:rPr lang="ru-RU" sz="2300" b="1" i="1" dirty="0" smtClean="0"/>
              <a:t>обязанностях работодателей определено</a:t>
            </a:r>
            <a:r>
              <a:rPr lang="ru-RU" sz="2300" dirty="0" smtClean="0"/>
              <a:t>:</a:t>
            </a:r>
          </a:p>
          <a:p>
            <a:r>
              <a:rPr lang="ru-RU" sz="2300" dirty="0" smtClean="0"/>
              <a:t>п. 7.2.27</a:t>
            </a:r>
            <a:r>
              <a:rPr lang="ru-RU" sz="2300" dirty="0"/>
              <a:t>. </a:t>
            </a:r>
            <a:r>
              <a:rPr lang="ru-RU" sz="2300" b="1" i="1" dirty="0"/>
              <a:t>Выделение средств на выполнение мероприятий по охране труда</a:t>
            </a:r>
            <a:r>
              <a:rPr lang="ru-RU" sz="2300" dirty="0"/>
              <a:t>, в том числе на проведение специальной оценки условий труда, обучения по охране труда, медицинских осмотров работников, </a:t>
            </a:r>
            <a:r>
              <a:rPr lang="ru-RU" sz="2300" b="1" i="1" dirty="0"/>
              <a:t>в размере </a:t>
            </a:r>
            <a:r>
              <a:rPr lang="ru-RU" sz="2300" b="1" i="1" dirty="0" smtClean="0">
                <a:solidFill>
                  <a:srgbClr val="C00000"/>
                </a:solidFill>
              </a:rPr>
              <a:t>не </a:t>
            </a:r>
            <a:r>
              <a:rPr lang="ru-RU" sz="2300" b="1" i="1" dirty="0">
                <a:solidFill>
                  <a:srgbClr val="C00000"/>
                </a:solidFill>
              </a:rPr>
              <a:t>менее </a:t>
            </a:r>
            <a:r>
              <a:rPr lang="ru-RU" sz="2300" b="1" i="1" dirty="0" smtClean="0">
                <a:solidFill>
                  <a:srgbClr val="C00000"/>
                </a:solidFill>
              </a:rPr>
              <a:t>2,0 % от </a:t>
            </a:r>
            <a:r>
              <a:rPr lang="ru-RU" sz="2300" b="1" i="1" dirty="0">
                <a:solidFill>
                  <a:srgbClr val="C00000"/>
                </a:solidFill>
              </a:rPr>
              <a:t>фонда оплаты труда </a:t>
            </a:r>
            <a:r>
              <a:rPr lang="ru-RU" sz="2300" b="1" i="1" dirty="0"/>
              <a:t>и </a:t>
            </a:r>
            <a:r>
              <a:rPr lang="ru-RU" sz="2300" b="1" i="1" dirty="0">
                <a:solidFill>
                  <a:srgbClr val="C00000"/>
                </a:solidFill>
              </a:rPr>
              <a:t>не менее 0,7 </a:t>
            </a:r>
            <a:r>
              <a:rPr lang="ru-RU" sz="2300" b="1" i="1" dirty="0" smtClean="0">
                <a:solidFill>
                  <a:srgbClr val="C00000"/>
                </a:solidFill>
              </a:rPr>
              <a:t>% от </a:t>
            </a:r>
            <a:r>
              <a:rPr lang="ru-RU" sz="2300" b="1" i="1" dirty="0">
                <a:solidFill>
                  <a:srgbClr val="C00000"/>
                </a:solidFill>
              </a:rPr>
              <a:t>суммы эксплуатационных расходов </a:t>
            </a:r>
            <a:r>
              <a:rPr lang="ru-RU" sz="2300" b="1" i="1" dirty="0"/>
              <a:t>на содержание </a:t>
            </a:r>
            <a:r>
              <a:rPr lang="ru-RU" sz="2300" b="1" i="1" dirty="0" smtClean="0"/>
              <a:t>учреждения</a:t>
            </a:r>
            <a:r>
              <a:rPr lang="ru-RU" sz="2300" dirty="0" smtClean="0"/>
              <a:t>.</a:t>
            </a:r>
            <a:endParaRPr lang="ru-RU" sz="2300" dirty="0"/>
          </a:p>
          <a:p>
            <a:pPr indent="266700"/>
            <a:r>
              <a:rPr lang="ru-RU" sz="2300" b="1" i="1" dirty="0"/>
              <a:t>Конкретный размер средств </a:t>
            </a:r>
            <a:r>
              <a:rPr lang="ru-RU" sz="2300" dirty="0"/>
              <a:t>на указанные цели </a:t>
            </a:r>
            <a:r>
              <a:rPr lang="ru-RU" sz="2300" dirty="0" smtClean="0"/>
              <a:t>ежегодно </a:t>
            </a:r>
            <a:r>
              <a:rPr lang="ru-RU" sz="2300" b="1" i="1" dirty="0" smtClean="0">
                <a:solidFill>
                  <a:schemeClr val="tx1"/>
                </a:solidFill>
              </a:rPr>
              <a:t>определяется</a:t>
            </a:r>
            <a:r>
              <a:rPr lang="ru-RU" sz="2300" b="1" i="1" dirty="0" smtClean="0">
                <a:solidFill>
                  <a:srgbClr val="C00000"/>
                </a:solidFill>
              </a:rPr>
              <a:t> </a:t>
            </a:r>
            <a:r>
              <a:rPr lang="ru-RU" sz="2300" b="1" i="1" dirty="0">
                <a:solidFill>
                  <a:srgbClr val="C00000"/>
                </a:solidFill>
              </a:rPr>
              <a:t>коллективным договором и </a:t>
            </a:r>
            <a:r>
              <a:rPr lang="ru-RU" sz="2300" b="1" i="1" dirty="0" smtClean="0">
                <a:solidFill>
                  <a:srgbClr val="C00000"/>
                </a:solidFill>
              </a:rPr>
              <a:t>планом </a:t>
            </a:r>
            <a:r>
              <a:rPr lang="ru-RU" sz="2300" b="1" i="1" dirty="0">
                <a:solidFill>
                  <a:srgbClr val="C00000"/>
                </a:solidFill>
              </a:rPr>
              <a:t>ежегодно реализуемых </a:t>
            </a:r>
            <a:r>
              <a:rPr lang="ru-RU" sz="2300" b="1" i="1" dirty="0" smtClean="0">
                <a:solidFill>
                  <a:srgbClr val="C00000"/>
                </a:solidFill>
              </a:rPr>
              <a:t>работодателем </a:t>
            </a:r>
            <a:r>
              <a:rPr lang="ru-RU" sz="2300" b="1" i="1" dirty="0">
                <a:solidFill>
                  <a:srgbClr val="C00000"/>
                </a:solidFill>
              </a:rPr>
              <a:t>мероприятий по улучшению условий и охраны труда и снижению профессиональных </a:t>
            </a:r>
            <a:r>
              <a:rPr lang="ru-RU" sz="2300" b="1" i="1" dirty="0" smtClean="0">
                <a:solidFill>
                  <a:srgbClr val="C00000"/>
                </a:solidFill>
              </a:rPr>
              <a:t>рисков</a:t>
            </a:r>
            <a:r>
              <a:rPr lang="ru-RU" sz="2300" dirty="0" smtClean="0"/>
              <a:t>.</a:t>
            </a:r>
            <a:endParaRPr lang="ru-RU" sz="2300" dirty="0"/>
          </a:p>
          <a:p>
            <a:pPr indent="266700"/>
            <a:r>
              <a:rPr lang="ru-RU" sz="2300" b="1" i="1" dirty="0" smtClean="0"/>
              <a:t>Требование п. 7.2.27. о выделении </a:t>
            </a:r>
            <a:r>
              <a:rPr lang="ru-RU" sz="2300" b="1" i="1" dirty="0"/>
              <a:t>средств на выполнение мероприятий по охране </a:t>
            </a:r>
            <a:r>
              <a:rPr lang="ru-RU" sz="2300" b="1" i="1" dirty="0" smtClean="0"/>
              <a:t>труда необходимо прописать в коллективном договоре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4839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36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41343155"/>
              </p:ext>
            </p:extLst>
          </p:nvPr>
        </p:nvGraphicFramePr>
        <p:xfrm>
          <a:off x="11561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39552" y="165332"/>
            <a:ext cx="8496944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266700"/>
            <a:r>
              <a:rPr lang="ru-RU" sz="2600" dirty="0" smtClean="0"/>
              <a:t>Напомню, мероприятия по </a:t>
            </a:r>
            <a:r>
              <a:rPr lang="ru-RU" sz="2600" dirty="0"/>
              <a:t>улучшению условий и охраны </a:t>
            </a:r>
            <a:r>
              <a:rPr lang="ru-RU" sz="2600" dirty="0" smtClean="0"/>
              <a:t>труда разрабатываются на основании ст. 225 ТК РФ в </a:t>
            </a:r>
            <a:r>
              <a:rPr lang="ru-RU" sz="2600" dirty="0"/>
              <a:t>соответствии с </a:t>
            </a:r>
            <a:r>
              <a:rPr lang="ru-RU" sz="2600" dirty="0" smtClean="0"/>
              <a:t>новым </a:t>
            </a:r>
            <a:r>
              <a:rPr lang="ru-RU" sz="2600" b="1" i="1" dirty="0" smtClean="0"/>
              <a:t>приказом Минтруда РФ </a:t>
            </a:r>
            <a:r>
              <a:rPr lang="ru-RU" sz="2600" b="1" i="1" dirty="0"/>
              <a:t>от </a:t>
            </a:r>
            <a:r>
              <a:rPr lang="ru-RU" sz="2600" b="1" i="1" dirty="0" smtClean="0"/>
              <a:t>29.10.2021 № </a:t>
            </a:r>
            <a:r>
              <a:rPr lang="ru-RU" sz="2600" b="1" i="1" dirty="0"/>
              <a:t>771н </a:t>
            </a:r>
            <a:r>
              <a:rPr lang="ru-RU" sz="2600" dirty="0"/>
              <a:t>о</a:t>
            </a:r>
            <a:r>
              <a:rPr lang="ru-RU" sz="2600" dirty="0" smtClean="0"/>
              <a:t>б </a:t>
            </a:r>
            <a:r>
              <a:rPr lang="ru-RU" sz="2600" dirty="0"/>
              <a:t>утверждении Примерного перечня </a:t>
            </a:r>
            <a:r>
              <a:rPr lang="ru-RU" sz="2600" b="1" i="1" dirty="0"/>
              <a:t>ежегодно</a:t>
            </a:r>
            <a:r>
              <a:rPr lang="ru-RU" sz="2600" dirty="0"/>
              <a:t> реализуемых </a:t>
            </a:r>
            <a:r>
              <a:rPr lang="ru-RU" sz="2600" dirty="0" smtClean="0"/>
              <a:t>мероприятий </a:t>
            </a:r>
            <a:r>
              <a:rPr lang="ru-RU" sz="2600" dirty="0"/>
              <a:t>по улучшению условий и охраны </a:t>
            </a:r>
            <a:r>
              <a:rPr lang="ru-RU" sz="2600" dirty="0" smtClean="0"/>
              <a:t>труда … </a:t>
            </a:r>
            <a:r>
              <a:rPr lang="ru-RU" sz="2600" b="1" i="1" dirty="0" smtClean="0"/>
              <a:t>Комитет (комиссия) по охране труда в соответствии со ст. 224 ТК РФ </a:t>
            </a:r>
            <a:r>
              <a:rPr lang="ru-RU" sz="2600" b="1" i="1" dirty="0" smtClean="0">
                <a:solidFill>
                  <a:srgbClr val="C00000"/>
                </a:solidFill>
              </a:rPr>
              <a:t>должен активно участвовать в подготовке этого плана</a:t>
            </a:r>
            <a:r>
              <a:rPr lang="ru-RU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1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37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01623532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30455" y="155753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182563"/>
            <a:r>
              <a:rPr lang="ru-RU" sz="1900" dirty="0" smtClean="0"/>
              <a:t>Введена новая </a:t>
            </a:r>
            <a:r>
              <a:rPr lang="ru-RU" sz="1900" b="1" i="1" dirty="0" smtClean="0"/>
              <a:t>статья </a:t>
            </a:r>
            <a:r>
              <a:rPr lang="ru-RU" sz="1900" b="1" dirty="0" smtClean="0"/>
              <a:t>226</a:t>
            </a:r>
            <a:r>
              <a:rPr lang="ru-RU" sz="1900" b="1" dirty="0"/>
              <a:t>. Микроповреждения (микротравмы</a:t>
            </a:r>
            <a:r>
              <a:rPr lang="ru-RU" sz="1900" b="1" dirty="0" smtClean="0"/>
              <a:t>). </a:t>
            </a:r>
            <a:r>
              <a:rPr lang="ru-RU" sz="1900" dirty="0" smtClean="0"/>
              <a:t>В </a:t>
            </a:r>
            <a:r>
              <a:rPr lang="ru-RU" sz="1900" dirty="0"/>
              <a:t>данной статье дано понятие микротравм.</a:t>
            </a:r>
          </a:p>
          <a:p>
            <a:pPr indent="361950"/>
            <a:r>
              <a:rPr lang="ru-RU" sz="1900" dirty="0"/>
              <a:t>Под микротравмами понимаются ссадины, кровоподтеки, ушибы мягких тканей, поверхностные раны и другие повреждения, полученные работниками и другими лицами, участвующими в производственной деятельности работодателя, при исполнении ими трудовых обязанностей </a:t>
            </a:r>
            <a:r>
              <a:rPr lang="ru-RU" sz="1900" b="1" i="1" dirty="0">
                <a:solidFill>
                  <a:srgbClr val="C00000"/>
                </a:solidFill>
              </a:rPr>
              <a:t>не повлекшие </a:t>
            </a:r>
            <a:r>
              <a:rPr lang="ru-RU" sz="1900" b="1" i="1" dirty="0"/>
              <a:t>расстройства здоровья или </a:t>
            </a:r>
            <a:r>
              <a:rPr lang="ru-RU" sz="1900" b="1" i="1" dirty="0">
                <a:solidFill>
                  <a:srgbClr val="C00000"/>
                </a:solidFill>
              </a:rPr>
              <a:t>наступление временной нетрудоспособности</a:t>
            </a:r>
            <a:r>
              <a:rPr lang="ru-RU" sz="1900" dirty="0" smtClean="0"/>
              <a:t>. Микротравма к категории несчастных случаев не относится.</a:t>
            </a:r>
            <a:endParaRPr lang="ru-RU" sz="1900" dirty="0"/>
          </a:p>
          <a:p>
            <a:pPr marL="0" lvl="1" indent="361950"/>
            <a:r>
              <a:rPr lang="ru-RU" sz="1900" dirty="0"/>
              <a:t>Работодатель самостоятельно осуществляет учет и рассмотрение обстоятельств и причин, приведших к возникновению микроповреждений (микротравм) работников.</a:t>
            </a:r>
          </a:p>
          <a:p>
            <a:pPr indent="361950"/>
            <a:r>
              <a:rPr lang="ru-RU" sz="1900" b="1" i="1" dirty="0"/>
              <a:t>Основанием для регистрации микроповреждения </a:t>
            </a:r>
            <a:r>
              <a:rPr lang="ru-RU" sz="1900" dirty="0"/>
              <a:t>(микротравмы) работника и </a:t>
            </a:r>
            <a:r>
              <a:rPr lang="ru-RU" sz="1900" b="1" i="1" dirty="0"/>
              <a:t>рассмотрения обстоятельств и причин, приведших к его возникновению, </a:t>
            </a:r>
            <a:r>
              <a:rPr lang="ru-RU" sz="1900" b="1" i="1" dirty="0" smtClean="0"/>
              <a:t> </a:t>
            </a:r>
            <a:r>
              <a:rPr lang="ru-RU" sz="1900" b="1" i="1" dirty="0" smtClean="0">
                <a:solidFill>
                  <a:srgbClr val="C00000"/>
                </a:solidFill>
              </a:rPr>
              <a:t>является </a:t>
            </a:r>
            <a:r>
              <a:rPr lang="ru-RU" sz="1900" b="1" i="1" u="sng" dirty="0">
                <a:solidFill>
                  <a:srgbClr val="C00000"/>
                </a:solidFill>
              </a:rPr>
              <a:t>обращение пострадавшего </a:t>
            </a:r>
            <a:r>
              <a:rPr lang="ru-RU" sz="1900" b="1" i="1" dirty="0">
                <a:solidFill>
                  <a:srgbClr val="C00000"/>
                </a:solidFill>
              </a:rPr>
              <a:t>к своему непосредственному </a:t>
            </a:r>
            <a:r>
              <a:rPr lang="ru-RU" sz="1900" b="1" i="1" dirty="0" smtClean="0">
                <a:solidFill>
                  <a:srgbClr val="C00000"/>
                </a:solidFill>
              </a:rPr>
              <a:t> или </a:t>
            </a:r>
            <a:r>
              <a:rPr lang="ru-RU" sz="1900" b="1" i="1" dirty="0">
                <a:solidFill>
                  <a:srgbClr val="C00000"/>
                </a:solidFill>
              </a:rPr>
              <a:t>вышестоящему </a:t>
            </a:r>
            <a:r>
              <a:rPr lang="ru-RU" sz="1900" b="1" i="1" dirty="0" smtClean="0">
                <a:solidFill>
                  <a:srgbClr val="C00000"/>
                </a:solidFill>
              </a:rPr>
              <a:t>руководителю</a:t>
            </a:r>
            <a:r>
              <a:rPr lang="ru-RU" sz="1900" b="1" i="1" dirty="0" smtClean="0"/>
              <a:t>.</a:t>
            </a:r>
          </a:p>
          <a:p>
            <a:pPr algn="ctr">
              <a:lnSpc>
                <a:spcPct val="90000"/>
              </a:lnSpc>
            </a:pPr>
            <a:r>
              <a:rPr lang="ru-RU" sz="1900" b="1" i="1" dirty="0" smtClean="0"/>
              <a:t>Рекомендации по расследованию и учету микротравм утверждены приказом Минтруда </a:t>
            </a:r>
            <a:r>
              <a:rPr lang="ru-RU" sz="1900" b="1" i="1" dirty="0"/>
              <a:t>России </a:t>
            </a:r>
            <a:r>
              <a:rPr lang="ru-RU" sz="1900" b="1" i="1" dirty="0" smtClean="0"/>
              <a:t/>
            </a:r>
            <a:br>
              <a:rPr lang="ru-RU" sz="1900" b="1" i="1" dirty="0" smtClean="0"/>
            </a:br>
            <a:r>
              <a:rPr lang="ru-RU" sz="1900" b="1" i="1" dirty="0" smtClean="0"/>
              <a:t>от </a:t>
            </a:r>
            <a:r>
              <a:rPr lang="ru-RU" sz="1900" b="1" i="1" dirty="0"/>
              <a:t>15.09.2021 </a:t>
            </a:r>
            <a:r>
              <a:rPr lang="ru-RU" sz="1900" b="1" i="1" dirty="0" smtClean="0"/>
              <a:t>№ 632н.</a:t>
            </a:r>
            <a:endParaRPr lang="ru-RU" sz="1900" b="1" i="1" dirty="0"/>
          </a:p>
        </p:txBody>
      </p:sp>
    </p:spTree>
    <p:extLst>
      <p:ext uri="{BB962C8B-B14F-4D97-AF65-F5344CB8AC3E}">
        <p14:creationId xmlns:p14="http://schemas.microsoft.com/office/powerpoint/2010/main" val="31032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620688"/>
            <a:ext cx="8208912" cy="60486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61950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В целях учета и рассмотрения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обстоятельств, установления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причин, приведших к возникновению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микротравм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работников,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работодатель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утверждает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 локальны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нормативным актом </a:t>
            </a:r>
            <a:r>
              <a:rPr lang="ru-RU" sz="2200" b="1" i="1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Порядок учета микротравм </a:t>
            </a:r>
            <a:r>
              <a:rPr lang="ru-RU" sz="2200" b="1" i="1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работников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с учетом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мнения представительного органа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работников в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котором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определяется порядок: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рассмотрения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обстоятельств, выявление причин, приводящих к микротравмам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работников; 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фиксации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результатов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рассмотрения обстоятельств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и причин, приведших к возникновению микротравмы работника;</a:t>
            </a:r>
          </a:p>
          <a:p>
            <a:pPr lvl="0">
              <a:buFont typeface="Wingdings" pitchFamily="2" charset="2"/>
              <a:buChar char="ü"/>
            </a:pP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хранения Справки и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Журнала, устанавливает </a:t>
            </a:r>
            <a:r>
              <a:rPr lang="ru-RU" sz="2200" dirty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место и </a:t>
            </a:r>
            <a:r>
              <a:rPr lang="ru-RU" sz="2200" dirty="0" smtClean="0">
                <a:solidFill>
                  <a:schemeClr val="tx1"/>
                </a:solidFill>
                <a:latin typeface="Palatino Linotype" pitchFamily="18" charset="0"/>
                <a:cs typeface="Arial" pitchFamily="34" charset="0"/>
              </a:rPr>
              <a:t>сроки хранения.</a:t>
            </a:r>
            <a:endParaRPr lang="ru-RU" sz="2200" dirty="0">
              <a:solidFill>
                <a:schemeClr val="tx1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414789"/>
            <a:ext cx="634752" cy="365125"/>
          </a:xfrm>
        </p:spPr>
        <p:txBody>
          <a:bodyPr/>
          <a:lstStyle/>
          <a:p>
            <a:fld id="{050CC885-0303-4778-AA17-AAFB07F03C69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32656"/>
            <a:ext cx="504056" cy="6264696"/>
          </a:xfrm>
          <a:prstGeom prst="roundRect">
            <a:avLst>
              <a:gd name="adj" fmla="val 298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Микротравмы:  учет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7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39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1226" y="0"/>
            <a:ext cx="1428751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6995270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30455" y="155753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361950"/>
            <a:r>
              <a:rPr lang="ru-RU" sz="2200" b="1" i="1" dirty="0" smtClean="0"/>
              <a:t>Статьи 227-231</a:t>
            </a:r>
            <a:r>
              <a:rPr lang="ru-RU" sz="2200" dirty="0" smtClean="0"/>
              <a:t>, как и в прежней редакции, посвящены порядку расследования и оформления материалов их расследования. В новой редакции внесены ряд изменений, но они не меняют сути требований к порядку расследования и оформления его результатов.</a:t>
            </a:r>
          </a:p>
          <a:p>
            <a:pPr indent="361950"/>
            <a:r>
              <a:rPr lang="ru-RU" sz="2200" dirty="0"/>
              <a:t>Следует отметить внесенные изменения в </a:t>
            </a:r>
            <a:br>
              <a:rPr lang="ru-RU" sz="2200" dirty="0"/>
            </a:br>
            <a:r>
              <a:rPr lang="ru-RU" sz="2200" b="1" dirty="0"/>
              <a:t>ст. 228.1. Порядок извещения о несчастных случаях.</a:t>
            </a:r>
            <a:r>
              <a:rPr lang="ru-RU" sz="2200" dirty="0"/>
              <a:t> С марта 2022 г. работодатель обязан в течение суток направить извещение о происшедшем групповом несчастном случае (два человека и более), тяжелом несчастном случае или несчастном случае со смертельным исходом также:</a:t>
            </a:r>
          </a:p>
          <a:p>
            <a:pPr indent="361950"/>
            <a:r>
              <a:rPr lang="ru-RU" sz="2200" b="1" i="1" dirty="0"/>
              <a:t>в соответствующий федеральный орган исполнительной власти, если несчастный случай произошел в подведомственной ему организации;</a:t>
            </a:r>
          </a:p>
          <a:p>
            <a:pPr indent="361950"/>
            <a:r>
              <a:rPr lang="ru-RU" sz="2200" b="1" i="1" dirty="0"/>
              <a:t>в орган местного самоуправления по месту происшедшего несчастного случая</a:t>
            </a:r>
            <a:r>
              <a:rPr lang="ru-RU" sz="22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103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4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65279214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4531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spcAft>
                <a:spcPts val="600"/>
              </a:spcAft>
            </a:pPr>
            <a:r>
              <a:rPr lang="ru-RU" sz="2400" b="1" dirty="0"/>
              <a:t>Статья 209. Основные понятия</a:t>
            </a:r>
          </a:p>
          <a:p>
            <a:r>
              <a:rPr lang="ru-RU" sz="2400" b="1" dirty="0"/>
              <a:t> </a:t>
            </a:r>
            <a:r>
              <a:rPr lang="ru-RU" sz="2400" b="1" dirty="0" smtClean="0"/>
              <a:t>Уточнены </a:t>
            </a:r>
            <a:r>
              <a:rPr lang="ru-RU" sz="2400" b="1" dirty="0"/>
              <a:t>понятия: </a:t>
            </a:r>
            <a:r>
              <a:rPr lang="ru-RU" sz="2400" dirty="0"/>
              <a:t>Вредный производственный фактор; Опасный производственный фактор; СИЗ; </a:t>
            </a:r>
            <a:r>
              <a:rPr lang="ru-RU" sz="2400" dirty="0" smtClean="0"/>
              <a:t>Управление </a:t>
            </a:r>
            <a:r>
              <a:rPr lang="ru-RU" sz="2400" dirty="0"/>
              <a:t>профессиональными </a:t>
            </a:r>
            <a:r>
              <a:rPr lang="ru-RU" sz="2400" dirty="0" smtClean="0"/>
              <a:t>рисками.</a:t>
            </a:r>
          </a:p>
          <a:p>
            <a:r>
              <a:rPr lang="ru-RU" sz="2400" b="1" i="1" dirty="0" smtClean="0"/>
              <a:t>Исправлено определение Профессиональный риск</a:t>
            </a:r>
            <a:r>
              <a:rPr lang="ru-RU" sz="2400" dirty="0" smtClean="0"/>
              <a:t>:</a:t>
            </a:r>
          </a:p>
          <a:p>
            <a:pPr marL="179388"/>
            <a:r>
              <a:rPr lang="ru-RU" sz="2400" b="1" i="1" dirty="0" smtClean="0"/>
              <a:t>Вероятность причинения </a:t>
            </a:r>
            <a:r>
              <a:rPr lang="ru-RU" sz="2400" b="1" i="1" dirty="0"/>
              <a:t>вреда </a:t>
            </a:r>
            <a:r>
              <a:rPr lang="ru-RU" sz="2400" dirty="0"/>
              <a:t>жизни и (или) здоровью работника в результате воздействия на него вредного и (или) опасного производственного фактора при исполнении им своей трудовой функции </a:t>
            </a:r>
            <a:r>
              <a:rPr lang="ru-RU" sz="2400" b="1" i="1" dirty="0">
                <a:solidFill>
                  <a:srgbClr val="C00000"/>
                </a:solidFill>
              </a:rPr>
              <a:t>с учетом возможной тяжести повреждения здоровья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b="1" dirty="0" smtClean="0"/>
              <a:t>Внесены новые </a:t>
            </a:r>
            <a:r>
              <a:rPr lang="ru-RU" sz="2400" b="1" dirty="0"/>
              <a:t>понятия: </a:t>
            </a:r>
            <a:endParaRPr lang="ru-RU" sz="2400" b="1" dirty="0" smtClean="0"/>
          </a:p>
          <a:p>
            <a:r>
              <a:rPr lang="ru-RU" sz="2400" b="1" i="1" dirty="0"/>
              <a:t>Опасность</a:t>
            </a:r>
            <a:r>
              <a:rPr lang="ru-RU" sz="2400" dirty="0"/>
              <a:t> - </a:t>
            </a:r>
            <a:r>
              <a:rPr lang="ru-RU" sz="2400" b="1" i="1" dirty="0"/>
              <a:t>потенциальный </a:t>
            </a:r>
            <a:r>
              <a:rPr lang="ru-RU" sz="2400" b="1" i="1" dirty="0">
                <a:solidFill>
                  <a:srgbClr val="C00000"/>
                </a:solidFill>
              </a:rPr>
              <a:t>источник</a:t>
            </a:r>
            <a:r>
              <a:rPr lang="ru-RU" sz="2400" b="1" i="1" dirty="0"/>
              <a:t> нанесения вреда</a:t>
            </a:r>
            <a:r>
              <a:rPr lang="ru-RU" sz="2400" dirty="0"/>
              <a:t>, представляющий угрозу жизни и (или) здоровью работника в процессе трудовой </a:t>
            </a:r>
            <a:r>
              <a:rPr lang="ru-RU" sz="2400" dirty="0" smtClean="0"/>
              <a:t>деятельности, например, транспортное средство, перепад высот, вредные химические вещества и т.п. 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48" y="50491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Спасибо за внимание</a:t>
            </a:r>
            <a:r>
              <a:rPr 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!</a:t>
            </a:r>
            <a:endParaRPr lang="ru-RU" sz="4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36366"/>
            <a:ext cx="4939694" cy="36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5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874059815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4531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2100" b="1" dirty="0" smtClean="0"/>
              <a:t>Статья 209.1. Основные принципы обеспечения безопасности труда</a:t>
            </a:r>
            <a:r>
              <a:rPr lang="ru-RU" sz="2100" dirty="0" smtClean="0"/>
              <a:t> (</a:t>
            </a:r>
            <a:r>
              <a:rPr lang="ru-RU" sz="2100" u="sng" dirty="0" smtClean="0">
                <a:solidFill>
                  <a:srgbClr val="FF0000"/>
                </a:solidFill>
              </a:rPr>
              <a:t>новая статья</a:t>
            </a:r>
            <a:r>
              <a:rPr lang="ru-RU" sz="2100" dirty="0" smtClean="0"/>
              <a:t>)</a:t>
            </a:r>
            <a:endParaRPr lang="ru-RU" sz="2100" b="1" dirty="0" smtClean="0"/>
          </a:p>
          <a:p>
            <a:r>
              <a:rPr lang="ru-RU" sz="2100" dirty="0" smtClean="0"/>
              <a:t>Основными принципами обеспечения безопасности труда являются:</a:t>
            </a:r>
          </a:p>
          <a:p>
            <a:pPr marL="539750" indent="-177800"/>
            <a:r>
              <a:rPr lang="ru-RU" sz="2100" dirty="0" smtClean="0"/>
              <a:t>- </a:t>
            </a:r>
            <a:r>
              <a:rPr lang="ru-RU" sz="2400" b="1" i="1" dirty="0" smtClean="0"/>
              <a:t>предупреждение и профилактика опасностей </a:t>
            </a:r>
            <a:r>
              <a:rPr lang="ru-RU" sz="2400" dirty="0" smtClean="0"/>
              <a:t>(</a:t>
            </a:r>
            <a:r>
              <a:rPr lang="ru-RU" sz="2400" b="1" i="1" dirty="0" smtClean="0"/>
              <a:t>работодатель должен </a:t>
            </a:r>
            <a:r>
              <a:rPr lang="ru-RU" sz="2400" b="1" i="1" dirty="0" smtClean="0">
                <a:solidFill>
                  <a:srgbClr val="C00000"/>
                </a:solidFill>
              </a:rPr>
              <a:t>систематически</a:t>
            </a:r>
            <a:r>
              <a:rPr lang="ru-RU" sz="2400" b="1" i="1" dirty="0" smtClean="0"/>
              <a:t> реализовывать мероприятия по улучшению условий труда</a:t>
            </a:r>
            <a:r>
              <a:rPr lang="ru-RU" sz="2400" dirty="0" smtClean="0"/>
              <a:t>, включая </a:t>
            </a:r>
            <a:r>
              <a:rPr lang="ru-RU" sz="2400" b="1" i="1" dirty="0" smtClean="0">
                <a:solidFill>
                  <a:srgbClr val="C00000"/>
                </a:solidFill>
              </a:rPr>
              <a:t>ликвидацию или снижение уровней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профессиональных рисков </a:t>
            </a:r>
            <a:r>
              <a:rPr lang="ru-RU" sz="2400" dirty="0" smtClean="0"/>
              <a:t>или недопущение повышения их уровней);</a:t>
            </a:r>
          </a:p>
          <a:p>
            <a:pPr marL="539750" indent="-177800"/>
            <a:r>
              <a:rPr lang="ru-RU" sz="2400" dirty="0" smtClean="0"/>
              <a:t>- </a:t>
            </a:r>
            <a:r>
              <a:rPr lang="ru-RU" sz="2400" b="1" i="1" dirty="0" smtClean="0"/>
              <a:t>минимизация повреждения здоровья работников </a:t>
            </a:r>
            <a:r>
              <a:rPr lang="ru-RU" sz="2400" dirty="0" smtClean="0"/>
              <a:t>(работодателем должны предусматриваться меры, обеспечивающие постоян</a:t>
            </a:r>
            <a:r>
              <a:rPr lang="ru-RU" sz="2400" dirty="0"/>
              <a:t>ную</a:t>
            </a:r>
            <a:r>
              <a:rPr lang="ru-RU" sz="2400" b="1" i="1" dirty="0" smtClean="0"/>
              <a:t> готовность к локализации</a:t>
            </a:r>
            <a:r>
              <a:rPr lang="ru-RU" sz="2400" dirty="0" smtClean="0"/>
              <a:t> (минимизации) </a:t>
            </a:r>
            <a:r>
              <a:rPr lang="ru-RU" sz="2400" b="1" i="1" dirty="0" smtClean="0"/>
              <a:t>и ликвидации последствий реализации профессиональных рисков</a:t>
            </a:r>
            <a:r>
              <a:rPr lang="ru-RU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6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448470629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57150"/>
            <a:ext cx="8280920" cy="66849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361950">
              <a:spcAft>
                <a:spcPts val="600"/>
              </a:spcAft>
            </a:pPr>
            <a:r>
              <a:rPr lang="ru-RU" sz="2000" b="1" dirty="0" smtClean="0"/>
              <a:t>Статья 210. Основные направления государственной политики в области охраны труда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качестве основных направлений </a:t>
            </a:r>
            <a:r>
              <a:rPr lang="ru-RU" sz="2000" dirty="0" smtClean="0">
                <a:solidFill>
                  <a:srgbClr val="FF0000"/>
                </a:solidFill>
              </a:rPr>
              <a:t>добавлены</a:t>
            </a:r>
            <a:r>
              <a:rPr lang="ru-RU" sz="2000" dirty="0" smtClean="0"/>
              <a:t>:</a:t>
            </a:r>
            <a:endParaRPr lang="ru-RU" sz="2000" b="1" dirty="0" smtClean="0"/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формирование основ для оценки и управления профессиональными рисками;</a:t>
            </a:r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2000" b="1" i="1" dirty="0" smtClean="0"/>
              <a:t>создание условий для формирования здорового образа жизни работников</a:t>
            </a:r>
            <a:r>
              <a:rPr lang="ru-RU" sz="2000" dirty="0" smtClean="0"/>
              <a:t>;</a:t>
            </a:r>
          </a:p>
          <a:p>
            <a:pPr lvl="0">
              <a:spcAft>
                <a:spcPts val="0"/>
              </a:spcAft>
            </a:pPr>
            <a:r>
              <a:rPr lang="ru-RU" sz="1700" dirty="0" smtClean="0">
                <a:solidFill>
                  <a:srgbClr val="C00000"/>
                </a:solidFill>
              </a:rPr>
              <a:t>сохранились</a:t>
            </a:r>
            <a:r>
              <a:rPr lang="ru-RU" sz="1700" dirty="0" smtClean="0"/>
              <a:t> такие важные </a:t>
            </a:r>
            <a:r>
              <a:rPr lang="ru-RU" sz="1700" dirty="0"/>
              <a:t>направления государственной </a:t>
            </a:r>
            <a:r>
              <a:rPr lang="ru-RU" sz="1700" dirty="0" smtClean="0"/>
              <a:t>политики как:</a:t>
            </a:r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b="1" i="1" dirty="0" smtClean="0"/>
              <a:t>обеспечение приоритета сохранения жизни и здоровья работников</a:t>
            </a:r>
            <a:r>
              <a:rPr lang="ru-RU" dirty="0" smtClean="0"/>
              <a:t>;</a:t>
            </a:r>
            <a:endParaRPr lang="ru-RU" b="1" i="1" dirty="0" smtClean="0"/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b="1" i="1" dirty="0" smtClean="0"/>
              <a:t>проведение </a:t>
            </a:r>
            <a:r>
              <a:rPr lang="ru-RU" b="1" i="1" dirty="0">
                <a:solidFill>
                  <a:srgbClr val="C00000"/>
                </a:solidFill>
              </a:rPr>
              <a:t>эффективной налоговой политики</a:t>
            </a:r>
            <a:r>
              <a:rPr lang="ru-RU" b="1" i="1" dirty="0"/>
              <a:t>, стимулирующей создание безопасных условий труда, разработку и внедрение безопасных </a:t>
            </a:r>
            <a:r>
              <a:rPr lang="ru-RU" b="1" i="1" dirty="0" smtClean="0"/>
              <a:t> техники </a:t>
            </a:r>
            <a:r>
              <a:rPr lang="ru-RU" b="1" i="1" dirty="0"/>
              <a:t>и технологий, производство средств индивидуальной и коллективной защиты работников;</a:t>
            </a:r>
            <a:endParaRPr lang="ru-RU" b="1" i="1" dirty="0" smtClean="0"/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 smtClean="0"/>
              <a:t>предупреждение производственного травматизма и профессиональных заболеваний;</a:t>
            </a:r>
          </a:p>
          <a:p>
            <a:pPr marL="271463" lvl="0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 smtClean="0"/>
              <a:t>разработка мероприятий по улучшению условий и охраны труда;</a:t>
            </a:r>
          </a:p>
          <a:p>
            <a:pPr marL="271463" indent="-271463"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 smtClean="0"/>
              <a:t>обеспечение социальной защиты работников посредством обязательного социального страхования от несчастных случаев на производстве и профессиональных заболеваний и экономической заинтересованности работодателей в снижении профессиональных рисков.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7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ru-RU" sz="2200" b="1" dirty="0" smtClean="0"/>
              <a:t>Статья 211</a:t>
            </a:r>
            <a:r>
              <a:rPr lang="ru-RU" sz="2400" b="1" dirty="0" smtClean="0"/>
              <a:t>. Государственное управление охраной труда </a:t>
            </a:r>
            <a:r>
              <a:rPr lang="ru-RU" sz="2000" dirty="0" smtClean="0"/>
              <a:t>(в </a:t>
            </a:r>
            <a:r>
              <a:rPr lang="ru-RU" sz="2000" dirty="0"/>
              <a:t>прежней </a:t>
            </a:r>
            <a:r>
              <a:rPr lang="ru-RU" sz="2000" dirty="0" smtClean="0"/>
              <a:t>редакции это ст. 216)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По сравнению с </a:t>
            </a:r>
            <a:r>
              <a:rPr lang="ru-RU" sz="2400" dirty="0"/>
              <a:t>прежней редакцией </a:t>
            </a:r>
            <a:r>
              <a:rPr lang="ru-RU" sz="2400" dirty="0" smtClean="0"/>
              <a:t>разграничены полномочия в области охраны труда между: </a:t>
            </a:r>
          </a:p>
          <a:p>
            <a:pPr marL="442913" indent="-26193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1" dirty="0" smtClean="0"/>
              <a:t>Правительством РФ </a:t>
            </a:r>
            <a:r>
              <a:rPr lang="ru-RU" sz="2400" dirty="0" smtClean="0"/>
              <a:t>(статья 211.1) (</a:t>
            </a:r>
            <a:r>
              <a:rPr lang="ru-RU" sz="2200" b="1" i="1" dirty="0" smtClean="0"/>
              <a:t>порядок обучения по охране труда</a:t>
            </a:r>
            <a:r>
              <a:rPr lang="ru-RU" sz="2200" dirty="0" smtClean="0"/>
              <a:t> и проверки знания требований охраны труда, а также </a:t>
            </a:r>
            <a:r>
              <a:rPr lang="ru-RU" sz="2200" b="1" i="1" dirty="0" smtClean="0"/>
              <a:t>порядок расследования и учета случаев профессиональных заболеваний</a:t>
            </a:r>
            <a:r>
              <a:rPr lang="ru-RU" sz="2200" dirty="0" smtClean="0"/>
              <a:t> работников поручили Правительству</a:t>
            </a:r>
            <a:r>
              <a:rPr lang="ru-RU" sz="2400" dirty="0" smtClean="0"/>
              <a:t>); </a:t>
            </a:r>
          </a:p>
          <a:p>
            <a:pPr marL="442913" indent="-26193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1" dirty="0" smtClean="0"/>
              <a:t>федеральными органами </a:t>
            </a:r>
            <a:r>
              <a:rPr lang="ru-RU" sz="2400" dirty="0" smtClean="0"/>
              <a:t>исполнительной власти (статья 211.2);</a:t>
            </a:r>
          </a:p>
          <a:p>
            <a:pPr marL="442913" indent="-261938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b="1" i="1" dirty="0" smtClean="0"/>
              <a:t>органами</a:t>
            </a:r>
            <a:r>
              <a:rPr lang="ru-RU" sz="2400" dirty="0" smtClean="0"/>
              <a:t> исполнительной власти </a:t>
            </a:r>
            <a:r>
              <a:rPr lang="ru-RU" sz="2400" b="1" i="1" dirty="0" smtClean="0"/>
              <a:t>субъектов</a:t>
            </a:r>
            <a:r>
              <a:rPr lang="ru-RU" sz="2400" dirty="0" smtClean="0"/>
              <a:t> РФ (статья 211.3).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8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88150368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57150"/>
            <a:ext cx="8280920" cy="6684964"/>
          </a:xfrm>
          <a:prstGeom prst="roundRect">
            <a:avLst>
              <a:gd name="adj" fmla="val 1267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200" b="1" dirty="0" smtClean="0"/>
              <a:t>Статья 212. Государственные нормативные требования охраны труда </a:t>
            </a:r>
            <a:r>
              <a:rPr lang="ru-RU" sz="2200" b="1" i="1" dirty="0" smtClean="0"/>
              <a:t>и национальные стандарты безопасности труда </a:t>
            </a:r>
            <a:r>
              <a:rPr lang="ru-RU" sz="2200" dirty="0" smtClean="0"/>
              <a:t>(</a:t>
            </a:r>
            <a:r>
              <a:rPr lang="ru-RU" sz="2000" dirty="0" smtClean="0"/>
              <a:t>в прежней редакции это ст. 211)</a:t>
            </a:r>
          </a:p>
          <a:p>
            <a:pPr indent="92075"/>
            <a:r>
              <a:rPr lang="ru-RU" sz="2200" dirty="0" smtClean="0"/>
              <a:t>В данной статье определены какие обязательные требования относятся сфере охрана труда, а также что Минтруд РФ разрабатывает: </a:t>
            </a:r>
          </a:p>
          <a:p>
            <a:pPr marL="361950" indent="-361950">
              <a:buFont typeface="Wingdings" pitchFamily="2" charset="2"/>
              <a:buChar char="ü"/>
            </a:pPr>
            <a:r>
              <a:rPr lang="ru-RU" sz="2200" b="1" i="1" dirty="0" smtClean="0"/>
              <a:t>правила по охране труда</a:t>
            </a:r>
            <a:r>
              <a:rPr lang="ru-RU" sz="2200" dirty="0" smtClean="0"/>
              <a:t>;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FF0000"/>
                </a:solidFill>
              </a:rPr>
              <a:t>единые</a:t>
            </a:r>
            <a:r>
              <a:rPr lang="ru-RU" sz="2200" dirty="0" smtClean="0"/>
              <a:t> </a:t>
            </a:r>
            <a:r>
              <a:rPr lang="ru-RU" sz="2200" b="1" i="1" dirty="0" smtClean="0"/>
              <a:t>типовые нормы </a:t>
            </a:r>
            <a:r>
              <a:rPr lang="ru-RU" sz="2200" dirty="0" smtClean="0"/>
              <a:t>бесплатной выдачи работникам </a:t>
            </a:r>
            <a:r>
              <a:rPr lang="ru-RU" sz="2200" b="1" i="1" dirty="0" smtClean="0"/>
              <a:t>средств индивидуальной защиты;</a:t>
            </a:r>
          </a:p>
          <a:p>
            <a:pPr marL="361950" indent="-36195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200" b="1" i="1" dirty="0" smtClean="0"/>
              <a:t>иные </a:t>
            </a:r>
            <a:r>
              <a:rPr lang="ru-RU" sz="2200" b="1" i="1" dirty="0"/>
              <a:t>нормативные правовые акты,</a:t>
            </a:r>
            <a:r>
              <a:rPr lang="ru-RU" sz="2200" dirty="0"/>
              <a:t> содержащие государственные нормативные требования охраны труда, предусмотренные настоящим Кодексом.</a:t>
            </a:r>
            <a:endParaRPr lang="ru-RU" sz="2200" dirty="0" smtClean="0"/>
          </a:p>
          <a:p>
            <a:pPr indent="357188">
              <a:spcAft>
                <a:spcPts val="600"/>
              </a:spcAft>
            </a:pPr>
            <a:r>
              <a:rPr lang="ru-RU" sz="2100" dirty="0" smtClean="0"/>
              <a:t>Также внесен абзац, что в целях содействия соблюдению правил по охране труда разрабатываются и утверждаются </a:t>
            </a:r>
            <a:r>
              <a:rPr lang="ru-RU" sz="2100" dirty="0" err="1" smtClean="0"/>
              <a:t>Росстандартом</a:t>
            </a:r>
            <a:r>
              <a:rPr lang="ru-RU" sz="2100" dirty="0" smtClean="0"/>
              <a:t> </a:t>
            </a:r>
            <a:r>
              <a:rPr lang="ru-RU" sz="2100" b="1" i="1" dirty="0" smtClean="0">
                <a:solidFill>
                  <a:srgbClr val="C00000"/>
                </a:solidFill>
              </a:rPr>
              <a:t>национальные</a:t>
            </a:r>
            <a:r>
              <a:rPr lang="ru-RU" sz="2100" b="1" i="1" dirty="0" smtClean="0"/>
              <a:t> стандарты безопасности труда, которые не являются НПА, а применяются на добровольной основе</a:t>
            </a:r>
            <a:r>
              <a:rPr lang="ru-RU" sz="2100" dirty="0" smtClean="0"/>
              <a:t>. Порядок разработки, утверждения и применения национальных стандартов безопасности труда </a:t>
            </a:r>
            <a:r>
              <a:rPr lang="ru-RU" sz="2100" b="1" i="1" dirty="0" smtClean="0"/>
              <a:t>определяется законодательством РФ о стандартизации</a:t>
            </a:r>
            <a:r>
              <a:rPr lang="ru-RU" sz="21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511083" y="6414789"/>
            <a:ext cx="514351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fld id="{9D94E43F-33FD-48CA-B3C6-09B22A23E3D3}" type="slidenum">
              <a:rPr lang="ru-RU" sz="1800" smtClean="0">
                <a:solidFill>
                  <a:srgbClr val="626262"/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t>9</a:t>
            </a:fld>
            <a:endParaRPr lang="ru-RU" sz="1800" smtClean="0">
              <a:solidFill>
                <a:srgbClr val="62626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3" name="Заголовок 1"/>
          <p:cNvSpPr>
            <a:spLocks/>
          </p:cNvSpPr>
          <p:nvPr/>
        </p:nvSpPr>
        <p:spPr bwMode="auto">
          <a:xfrm>
            <a:off x="287338" y="331789"/>
            <a:ext cx="8856663" cy="1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2"/>
              </a:solidFill>
              <a:latin typeface="Helios"/>
            </a:endParaRPr>
          </a:p>
        </p:txBody>
      </p:sp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>
            <a:off x="2700337" y="6742114"/>
            <a:ext cx="3930651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8126" y="6742114"/>
            <a:ext cx="71439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73626303"/>
              </p:ext>
            </p:extLst>
          </p:nvPr>
        </p:nvGraphicFramePr>
        <p:xfrm>
          <a:off x="179512" y="114300"/>
          <a:ext cx="8784976" cy="648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5576" y="188640"/>
            <a:ext cx="8280920" cy="64087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</a:pPr>
            <a:r>
              <a:rPr lang="ru-RU" sz="2400" b="1" dirty="0" smtClean="0"/>
              <a:t>Статья 214. Обязанности работодателя в области охраны труда </a:t>
            </a:r>
            <a:r>
              <a:rPr lang="ru-RU" sz="2000" dirty="0" smtClean="0"/>
              <a:t>(в </a:t>
            </a:r>
            <a:r>
              <a:rPr lang="ru-RU" sz="2000" dirty="0"/>
              <a:t>прежней редакции </a:t>
            </a:r>
            <a:r>
              <a:rPr lang="ru-RU" sz="2000" dirty="0" smtClean="0"/>
              <a:t>это ст. 212, которая называлась Обязанности работодателя по обеспечению безопасных условий и охраны труда)</a:t>
            </a:r>
          </a:p>
          <a:p>
            <a:pPr indent="361950">
              <a:spcAft>
                <a:spcPts val="0"/>
              </a:spcAft>
            </a:pPr>
            <a:r>
              <a:rPr lang="ru-RU" sz="2800" dirty="0" smtClean="0"/>
              <a:t>Данная статья начинается с </a:t>
            </a:r>
            <a:r>
              <a:rPr lang="ru-RU" sz="2800" b="1" i="1" dirty="0" smtClean="0"/>
              <a:t>основополагающего требования</a:t>
            </a:r>
            <a:r>
              <a:rPr lang="ru-RU" sz="2800" dirty="0" smtClean="0"/>
              <a:t>, что работодатель </a:t>
            </a:r>
            <a:r>
              <a:rPr lang="ru-RU" sz="2800" b="1" i="1" dirty="0" smtClean="0">
                <a:solidFill>
                  <a:schemeClr val="tx1"/>
                </a:solidFill>
              </a:rPr>
              <a:t>обязан создать безопасные условия труда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исходя из комплексной оценки технического и организационного уровня рабочего места</a:t>
            </a:r>
            <a:r>
              <a:rPr lang="ru-RU" sz="2800" b="1" i="1" dirty="0"/>
              <a:t>, а также исходя из оценки факторов производственной среды и трудового процесса, которые могут привести к нанесению вреда здоровью работников</a:t>
            </a:r>
            <a:r>
              <a:rPr lang="ru-RU" sz="28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ИОУТ горы с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29399</TotalTime>
  <Words>3353</Words>
  <Application>Microsoft Office PowerPoint</Application>
  <PresentationFormat>Экран (4:3)</PresentationFormat>
  <Paragraphs>265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КИОУТ горы син</vt:lpstr>
      <vt:lpstr>Главные изменения  в Трудовом кодексе РФ (новый Х раздел "Охрана труда")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RahmatulinVD</dc:creator>
  <cp:lastModifiedBy>Фомин</cp:lastModifiedBy>
  <cp:revision>2584</cp:revision>
  <dcterms:created xsi:type="dcterms:W3CDTF">2012-09-14T15:26:24Z</dcterms:created>
  <dcterms:modified xsi:type="dcterms:W3CDTF">2022-04-28T04:57:46Z</dcterms:modified>
</cp:coreProperties>
</file>